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1.xml" ContentType="application/vnd.openxmlformats-officedocument.presentationml.notesSlide+xml"/>
  <Override PartName="/ppt/tags/tag189.xml" ContentType="application/vnd.openxmlformats-officedocument.presentationml.tags+xml"/>
  <Override PartName="/ppt/notesSlides/notesSlide2.xml" ContentType="application/vnd.openxmlformats-officedocument.presentationml.notesSlide+xml"/>
  <Override PartName="/ppt/tags/tag190.xml" ContentType="application/vnd.openxmlformats-officedocument.presentationml.tags+xml"/>
  <Override PartName="/ppt/notesSlides/notesSlide3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4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handoutMasterIdLst>
    <p:handoutMasterId r:id="rId23"/>
  </p:handoutMasterIdLst>
  <p:sldIdLst>
    <p:sldId id="306" r:id="rId2"/>
    <p:sldId id="307" r:id="rId3"/>
    <p:sldId id="263" r:id="rId4"/>
    <p:sldId id="262" r:id="rId5"/>
    <p:sldId id="278" r:id="rId6"/>
    <p:sldId id="308" r:id="rId7"/>
    <p:sldId id="302" r:id="rId8"/>
    <p:sldId id="309" r:id="rId9"/>
    <p:sldId id="310" r:id="rId10"/>
    <p:sldId id="272" r:id="rId11"/>
    <p:sldId id="273" r:id="rId12"/>
    <p:sldId id="285" r:id="rId13"/>
    <p:sldId id="311" r:id="rId14"/>
    <p:sldId id="313" r:id="rId15"/>
    <p:sldId id="314" r:id="rId16"/>
    <p:sldId id="316" r:id="rId17"/>
    <p:sldId id="317" r:id="rId18"/>
    <p:sldId id="318" r:id="rId19"/>
    <p:sldId id="295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BFF"/>
    <a:srgbClr val="CCFFCC"/>
    <a:srgbClr val="F8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037" autoAdjust="0"/>
  </p:normalViewPr>
  <p:slideViewPr>
    <p:cSldViewPr snapToGrid="0">
      <p:cViewPr varScale="1">
        <p:scale>
          <a:sx n="80" d="100"/>
          <a:sy n="80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228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286B968-B2BC-382D-1819-D9B9B96105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301C954-3C9A-8062-0FC4-ECA0EDAF55A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8EAFDB-7EBD-4A58-AA2F-C48AF58498C5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D0F8B8-D279-D8A5-0C3F-0987C55789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C360D5-0246-13A3-0595-58259699D9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904A-9BF5-4D6A-AB2E-B79A885F7A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5830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D287C-97CC-4237-8293-7131EA71DCEB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B5B34-7C2B-497C-9140-9B22D73660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230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18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EC99D-E30A-4A5E-B3DB-FF5B17E30F8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2" Type="http://schemas.openxmlformats.org/officeDocument/2006/relationships/tags" Target="../tags/tag8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tags" Target="../tags/tag2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18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9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3" Type="http://schemas.openxmlformats.org/officeDocument/2006/relationships/tags" Target="../tags/tag121.xml"/><Relationship Id="rId7" Type="http://schemas.openxmlformats.org/officeDocument/2006/relationships/tags" Target="../tags/tag125.xml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9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145.xml"/><Relationship Id="rId3" Type="http://schemas.openxmlformats.org/officeDocument/2006/relationships/tags" Target="../tags/tag140.xml"/><Relationship Id="rId7" Type="http://schemas.openxmlformats.org/officeDocument/2006/relationships/tags" Target="../tags/tag144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tags" Target="../tags/tag143.xml"/><Relationship Id="rId11" Type="http://schemas.openxmlformats.org/officeDocument/2006/relationships/tags" Target="../tags/tag148.xml"/><Relationship Id="rId5" Type="http://schemas.openxmlformats.org/officeDocument/2006/relationships/tags" Target="../tags/tag142.xml"/><Relationship Id="rId10" Type="http://schemas.openxmlformats.org/officeDocument/2006/relationships/tags" Target="../tags/tag147.xml"/><Relationship Id="rId4" Type="http://schemas.openxmlformats.org/officeDocument/2006/relationships/tags" Target="../tags/tag141.xml"/><Relationship Id="rId9" Type="http://schemas.openxmlformats.org/officeDocument/2006/relationships/tags" Target="../tags/tag146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3" Type="http://schemas.openxmlformats.org/officeDocument/2006/relationships/tags" Target="../tags/tag151.xml"/><Relationship Id="rId7" Type="http://schemas.openxmlformats.org/officeDocument/2006/relationships/tags" Target="../tags/tag155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tags" Target="../tags/tag159.xml"/><Relationship Id="rId5" Type="http://schemas.openxmlformats.org/officeDocument/2006/relationships/tags" Target="../tags/tag153.xml"/><Relationship Id="rId10" Type="http://schemas.openxmlformats.org/officeDocument/2006/relationships/tags" Target="../tags/tag158.xml"/><Relationship Id="rId4" Type="http://schemas.openxmlformats.org/officeDocument/2006/relationships/tags" Target="../tags/tag152.xml"/><Relationship Id="rId9" Type="http://schemas.openxmlformats.org/officeDocument/2006/relationships/tags" Target="../tags/tag157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167.xml"/><Relationship Id="rId13" Type="http://schemas.openxmlformats.org/officeDocument/2006/relationships/tags" Target="../tags/tag17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12" Type="http://schemas.openxmlformats.org/officeDocument/2006/relationships/tags" Target="../tags/tag171.xml"/><Relationship Id="rId2" Type="http://schemas.openxmlformats.org/officeDocument/2006/relationships/tags" Target="../tags/tag161.xml"/><Relationship Id="rId16" Type="http://schemas.openxmlformats.org/officeDocument/2006/relationships/slideMaster" Target="../slideMasters/slideMaster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tags" Target="../tags/tag170.xml"/><Relationship Id="rId5" Type="http://schemas.openxmlformats.org/officeDocument/2006/relationships/tags" Target="../tags/tag164.xml"/><Relationship Id="rId15" Type="http://schemas.openxmlformats.org/officeDocument/2006/relationships/tags" Target="../tags/tag174.xml"/><Relationship Id="rId10" Type="http://schemas.openxmlformats.org/officeDocument/2006/relationships/tags" Target="../tags/tag169.xml"/><Relationship Id="rId4" Type="http://schemas.openxmlformats.org/officeDocument/2006/relationships/tags" Target="../tags/tag163.xml"/><Relationship Id="rId9" Type="http://schemas.openxmlformats.org/officeDocument/2006/relationships/tags" Target="../tags/tag168.xml"/><Relationship Id="rId14" Type="http://schemas.openxmlformats.org/officeDocument/2006/relationships/tags" Target="../tags/tag173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82.xml"/><Relationship Id="rId3" Type="http://schemas.openxmlformats.org/officeDocument/2006/relationships/tags" Target="../tags/tag177.xml"/><Relationship Id="rId7" Type="http://schemas.openxmlformats.org/officeDocument/2006/relationships/tags" Target="../tags/tag181.xml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tags" Target="../tags/tag18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179.xml"/><Relationship Id="rId10" Type="http://schemas.openxmlformats.org/officeDocument/2006/relationships/tags" Target="../tags/tag184.xml"/><Relationship Id="rId4" Type="http://schemas.openxmlformats.org/officeDocument/2006/relationships/tags" Target="../tags/tag178.xml"/><Relationship Id="rId9" Type="http://schemas.openxmlformats.org/officeDocument/2006/relationships/tags" Target="../tags/tag183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5" Type="http://schemas.openxmlformats.org/officeDocument/2006/relationships/tags" Target="../tags/tag35.xml"/><Relationship Id="rId10" Type="http://schemas.openxmlformats.org/officeDocument/2006/relationships/tags" Target="../tags/tag40.xml"/><Relationship Id="rId4" Type="http://schemas.openxmlformats.org/officeDocument/2006/relationships/tags" Target="../tags/tag34.xml"/><Relationship Id="rId9" Type="http://schemas.openxmlformats.org/officeDocument/2006/relationships/tags" Target="../tags/tag39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10" Type="http://schemas.openxmlformats.org/officeDocument/2006/relationships/tags" Target="../tags/tag51.xml"/><Relationship Id="rId4" Type="http://schemas.openxmlformats.org/officeDocument/2006/relationships/tags" Target="../tags/tag45.xml"/><Relationship Id="rId9" Type="http://schemas.openxmlformats.org/officeDocument/2006/relationships/tags" Target="../tags/tag5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59.xml"/><Relationship Id="rId13" Type="http://schemas.openxmlformats.org/officeDocument/2006/relationships/slideMaster" Target="../slideMasters/slideMaster1.xml"/><Relationship Id="rId3" Type="http://schemas.openxmlformats.org/officeDocument/2006/relationships/tags" Target="../tags/tag54.xml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5" Type="http://schemas.openxmlformats.org/officeDocument/2006/relationships/tags" Target="../tags/tag56.xml"/><Relationship Id="rId10" Type="http://schemas.openxmlformats.org/officeDocument/2006/relationships/tags" Target="../tags/tag61.xml"/><Relationship Id="rId4" Type="http://schemas.openxmlformats.org/officeDocument/2006/relationships/tags" Target="../tags/tag55.xml"/><Relationship Id="rId9" Type="http://schemas.openxmlformats.org/officeDocument/2006/relationships/tags" Target="../tags/tag60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3" Type="http://schemas.openxmlformats.org/officeDocument/2006/relationships/tags" Target="../tags/tag66.xml"/><Relationship Id="rId7" Type="http://schemas.openxmlformats.org/officeDocument/2006/relationships/tags" Target="../tags/tag70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3" Type="http://schemas.openxmlformats.org/officeDocument/2006/relationships/tags" Target="../tags/tag77.xml"/><Relationship Id="rId7" Type="http://schemas.openxmlformats.org/officeDocument/2006/relationships/tags" Target="../tags/tag81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slideMaster" Target="../slideMasters/slideMaster1.xml"/><Relationship Id="rId5" Type="http://schemas.openxmlformats.org/officeDocument/2006/relationships/tags" Target="../tags/tag79.xml"/><Relationship Id="rId10" Type="http://schemas.openxmlformats.org/officeDocument/2006/relationships/tags" Target="../tags/tag84.xml"/><Relationship Id="rId4" Type="http://schemas.openxmlformats.org/officeDocument/2006/relationships/tags" Target="../tags/tag78.xml"/><Relationship Id="rId9" Type="http://schemas.openxmlformats.org/officeDocument/2006/relationships/tags" Target="../tags/tag83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88.xml"/><Relationship Id="rId9" Type="http://schemas.openxmlformats.org/officeDocument/2006/relationships/tags" Target="../tags/tag9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1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2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3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4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5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7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8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9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0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445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>
              <p:custDataLst>
                <p:tags r:id="rId6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>
                <p:custDataLst>
                  <p:tags r:id="rId7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>
                <p:custDataLst>
                  <p:tags r:id="rId8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439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>
                <p:custDataLst>
                  <p:tags r:id="rId8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>
                <p:custDataLst>
                  <p:tags r:id="rId9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66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>
              <p:custDataLst>
                <p:tags r:id="rId7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>
              <p:custDataLst>
                <p:tags r:id="rId8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5339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3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270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17991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9500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>
              <p:custDataLst>
                <p:tags r:id="rId10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>
              <p:custDataLst>
                <p:tags r:id="rId11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9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669246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>
              <p:custDataLst>
                <p:tags r:id="rId1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>
              <p:custDataLst>
                <p:tags r:id="rId1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>
            <p:custDataLst>
              <p:tags r:id="rId4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>
            <p:custDataLst>
              <p:tags r:id="rId5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59718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>
            <p:custDataLst>
              <p:tags r:id="rId1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>
              <p:custDataLst>
                <p:tags r:id="rId9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>
              <p:custDataLst>
                <p:tags r:id="rId10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1877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>
              <p:custDataLst>
                <p:tags r:id="rId7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>
                <p:custDataLst>
                  <p:tags r:id="rId8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>
                <p:custDataLst>
                  <p:tags r:id="rId9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94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>
              <p:custDataLst>
                <p:tags r:id="rId9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>
                <p:custDataLst>
                  <p:tags r:id="rId10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>
                <p:custDataLst>
                  <p:tags r:id="rId11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>
            <p:custDataLst>
              <p:tags r:id="rId3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4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5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0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683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>
              <p:custDataLst>
                <p:tags r:id="rId10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>
                <p:custDataLst>
                  <p:tags r:id="rId11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>
                <p:custDataLst>
                  <p:tags r:id="rId12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  <a:p>
            <a:pPr lvl="1"/>
            <a:r>
              <a:rPr lang="zh-CN" altLang="en-US">
                <a:sym typeface="+mn-ea"/>
              </a:rPr>
              <a:t>二级</a:t>
            </a:r>
          </a:p>
          <a:p>
            <a:pPr lvl="2"/>
            <a:r>
              <a:rPr lang="zh-CN" altLang="en-US">
                <a:sym typeface="+mn-ea"/>
              </a:rPr>
              <a:t>三级</a:t>
            </a:r>
          </a:p>
          <a:p>
            <a:pPr lvl="3"/>
            <a:r>
              <a:rPr lang="zh-CN" altLang="en-US">
                <a:sym typeface="+mn-ea"/>
              </a:rPr>
              <a:t>四级</a:t>
            </a:r>
          </a:p>
          <a:p>
            <a:pPr lvl="4"/>
            <a:r>
              <a:rPr lang="zh-CN" altLang="en-US">
                <a:sym typeface="+mn-ea"/>
              </a:rPr>
              <a:t>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6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>
              <p:custDataLst>
                <p:tags r:id="rId6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>
                <p:custDataLst>
                  <p:tags r:id="rId7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>
                <p:custDataLst>
                  <p:tags r:id="rId8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83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742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>
              <p:custDataLst>
                <p:tags r:id="rId8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>
                <p:custDataLst>
                  <p:tags r:id="rId9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>
                <p:custDataLst>
                  <p:tags r:id="rId10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CN" altLang="en-US">
                <a:sym typeface="+mn-ea"/>
              </a:rPr>
              <a:t>单击图标添加图片</a:t>
            </a:r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965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>
              <p:custDataLst>
                <p:tags r:id="rId7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>
                <p:custDataLst>
                  <p:tags r:id="rId8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>
                <p:custDataLst>
                  <p:tags r:id="rId9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72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B4D18ECD-5680-4D0D-BF5E-7C498D857159}" type="datetimeFigureOut">
              <a:rPr lang="zh-CN" altLang="en-US" smtClean="0"/>
              <a:t>2022/6/17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E509EF78-61F2-4A40-B9F6-6C70341CD08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989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87.xml"/><Relationship Id="rId7" Type="http://schemas.openxmlformats.org/officeDocument/2006/relationships/image" Target="../media/image1.jpeg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6.xml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7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8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1.jpe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1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90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1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2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3.xml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4.xml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5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>
            <p:custDataLst>
              <p:tags r:id="rId2"/>
            </p:custDataLst>
          </p:nvPr>
        </p:nvSpPr>
        <p:spPr>
          <a:xfrm>
            <a:off x="0" y="1447802"/>
            <a:ext cx="9880600" cy="5410198"/>
          </a:xfrm>
          <a:prstGeom prst="rtTriangl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3" name="标题 3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6350" y="1238250"/>
            <a:ext cx="12197080" cy="996315"/>
          </a:xfrm>
          <a:prstGeom prst="rect">
            <a:avLst/>
          </a:prstGeom>
        </p:spPr>
        <p:txBody>
          <a:bodyPr vert="horz" lIns="90000" tIns="46800" rIns="90000" bIns="46800" rtlCol="0" anchor="ctr" anchorCtr="0">
            <a:normAutofit fontScale="95000" lnSpcReduction="100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600" b="1" u="none" strike="noStrike" kern="1200" cap="none" spc="6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algn="ctr"/>
            <a:r>
              <a:rPr lang="zh-CN" altLang="en-US" b="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ea"/>
              </a:rPr>
              <a:t>新起点</a:t>
            </a:r>
            <a:r>
              <a:rPr lang="en-US" altLang="zh-CN" b="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ea"/>
              </a:rPr>
              <a:t>51</a:t>
            </a:r>
            <a:r>
              <a:rPr lang="zh-CN" altLang="en-US" b="0" spc="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ea"/>
                <a:ea typeface="+mn-ea"/>
                <a:cs typeface="+mn-ea"/>
              </a:rPr>
              <a:t>单片机入门教学</a:t>
            </a:r>
          </a:p>
        </p:txBody>
      </p:sp>
      <p:sp>
        <p:nvSpPr>
          <p:cNvPr id="6" name="副标题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-7620" y="2168525"/>
            <a:ext cx="12198350" cy="1036320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 mar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零基础学习单片机和</a:t>
            </a:r>
            <a:r>
              <a:rPr lang="en-US" altLang="zh-CN" sz="20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C</a:t>
            </a:r>
            <a:r>
              <a:rPr lang="zh-CN" altLang="en-US" sz="2000" b="1" dirty="0"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</a:rPr>
              <a:t>语言技术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-8255" y="3009265"/>
            <a:ext cx="12198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kern="2000" spc="3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基于</a:t>
            </a:r>
            <a:r>
              <a:rPr lang="zh-CN" altLang="en-US" sz="3200" b="1" u="sng" kern="2000" spc="3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新起点</a:t>
            </a:r>
            <a:r>
              <a:rPr lang="en-US" altLang="zh-CN" sz="3200" b="1" u="sng" kern="2000" spc="3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51</a:t>
            </a:r>
            <a:r>
              <a:rPr lang="zh-CN" altLang="en-US" sz="3200" b="1" u="sng" kern="2000" spc="30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单片机实验板</a:t>
            </a:r>
            <a:endParaRPr lang="zh-CN" altLang="en-US" sz="2400" kern="2000" spc="300">
              <a:solidFill>
                <a:schemeClr val="tx1">
                  <a:lumMod val="65000"/>
                  <a:lumOff val="35000"/>
                </a:schemeClr>
              </a:solidFill>
              <a:uFillTx/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07254" y="3643630"/>
            <a:ext cx="14403070" cy="2255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网站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1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https://gitee.com/makermare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（国内版本）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  <a:sym typeface="+mn-ea"/>
            </a:endParaRP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网站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2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https://github.com/makermare/MCS8051-MCU-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（国际版本）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     </a:t>
            </a:r>
          </a:p>
          <a:p>
            <a:pPr lvl="0" algn="l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B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站创客海社区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：https://space.bilibili.com/167945395</a:t>
            </a:r>
          </a:p>
          <a:p>
            <a:pPr marL="0" lvl="0"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创客海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QQ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群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：      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+mn-ea"/>
              </a:rPr>
              <a:t>687775636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807450" y="25146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666865" y="5951855"/>
            <a:ext cx="5533390" cy="807085"/>
            <a:chOff x="10499" y="9373"/>
            <a:chExt cx="8714" cy="1271"/>
          </a:xfrm>
        </p:grpSpPr>
        <p:sp>
          <p:nvSpPr>
            <p:cNvPr id="13" name="文本框 12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4" name="图片 13" descr="漫画2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pic>
        <p:nvPicPr>
          <p:cNvPr id="2" name="内容占位符 5" descr="创客海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0255" y="204470"/>
            <a:ext cx="417195" cy="4171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466850" y="1595755"/>
            <a:ext cx="8663305" cy="4213225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0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）头文件：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通常有:</a:t>
            </a:r>
          </a:p>
          <a:p>
            <a:pPr marL="469900" marR="5080" lvl="1" indent="0">
              <a:lnSpc>
                <a:spcPct val="100000"/>
              </a:lnSpc>
              <a:buNone/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reg51.h，reg52.h，math.h，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STC89C5xRC.H</a:t>
            </a:r>
            <a:endParaRPr sz="20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69900" marR="5080" lvl="1" indent="0">
              <a:lnSpc>
                <a:spcPct val="100000"/>
              </a:lnSpc>
              <a:buNone/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ctype.hstdio.h，stdlib.h，absacc.h</a:t>
            </a:r>
          </a:p>
          <a:p>
            <a:pPr marL="469900" marR="5080" lvl="1" indent="0">
              <a:lnSpc>
                <a:spcPct val="100000"/>
              </a:lnSpc>
              <a:buNone/>
            </a:pPr>
            <a:endParaRPr sz="20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55600" marR="5080" indent="-342900">
              <a:lnSpc>
                <a:spcPct val="100000"/>
              </a:lnSpc>
            </a:pP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常用有:</a:t>
            </a:r>
            <a:r>
              <a:rPr sz="2000" b="1" dirty="0">
                <a:solidFill>
                  <a:srgbClr val="FF000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reg51.h  reg52.h</a:t>
            </a:r>
            <a:r>
              <a:rPr sz="20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（定义特殊功能寄存器和位寄存器）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7450" y="25019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4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05DD5A6D-263F-9F2A-7DCA-6D4927EC790C}"/>
              </a:ext>
            </a:extLst>
          </p:cNvPr>
          <p:cNvSpPr txBox="1">
            <a:spLocks/>
          </p:cNvSpPr>
          <p:nvPr/>
        </p:nvSpPr>
        <p:spPr>
          <a:xfrm>
            <a:off x="0" y="748184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单片机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的头文件、常量和变量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415097" y="1622429"/>
            <a:ext cx="10503535" cy="4701540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1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幼圆" panose="02010509060101010101" pitchFamily="49" charset="-122"/>
                <a:ea typeface="幼圆" panose="02010509060101010101" pitchFamily="49" charset="-122"/>
              </a:rPr>
              <a:t>）常量和变量：</a:t>
            </a:r>
          </a:p>
          <a:p>
            <a:pPr marL="0" indent="0" algn="l">
              <a:lnSpc>
                <a:spcPct val="100000"/>
              </a:lnSpc>
              <a:spcAft>
                <a:spcPts val="0"/>
              </a:spcAft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algn="l">
              <a:lnSpc>
                <a:spcPct val="100000"/>
              </a:lnSpc>
              <a:buFont typeface="Wingdings" panose="05000000000000000000" charset="0"/>
              <a:buChar char="ü"/>
            </a:pPr>
            <a:r>
              <a:rPr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什么是常量、变量？</a:t>
            </a:r>
            <a:endParaRPr lang="en-US" sz="18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286000" lvl="5" indent="0">
              <a:lnSpc>
                <a:spcPct val="100000"/>
              </a:lnSpc>
              <a:spcBef>
                <a:spcPts val="490"/>
              </a:spcBef>
              <a:buNone/>
              <a:tabLst>
                <a:tab pos="1840230" algn="l"/>
              </a:tabLst>
            </a:pPr>
            <a:r>
              <a:rPr 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int</a:t>
            </a:r>
            <a:r>
              <a:rPr lang="zh-CN" alt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a=10；</a:t>
            </a:r>
            <a:endParaRPr sz="2400" b="1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286000" lvl="5" indent="0">
              <a:lnSpc>
                <a:spcPct val="100000"/>
              </a:lnSpc>
              <a:spcBef>
                <a:spcPts val="575"/>
              </a:spcBef>
              <a:buNone/>
              <a:tabLst>
                <a:tab pos="1840230" algn="l"/>
              </a:tabLst>
            </a:pP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	a</a:t>
            </a:r>
            <a:r>
              <a:rPr 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=</a:t>
            </a:r>
            <a:r>
              <a:rPr 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255；</a:t>
            </a:r>
            <a:endParaRPr sz="2400" b="1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2286000" lvl="5" indent="0">
              <a:lnSpc>
                <a:spcPct val="100000"/>
              </a:lnSpc>
              <a:spcBef>
                <a:spcPts val="575"/>
              </a:spcBef>
              <a:buNone/>
              <a:tabLst>
                <a:tab pos="1840230" algn="l"/>
              </a:tabLst>
            </a:pP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	a</a:t>
            </a:r>
            <a:r>
              <a:rPr 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=</a:t>
            </a:r>
            <a:r>
              <a:rPr lang="en-US"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sz="2400" b="1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a+1；</a:t>
            </a:r>
            <a:endParaRPr lang="en-US" sz="2400" b="1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286000" lvl="5" indent="0">
              <a:lnSpc>
                <a:spcPct val="100000"/>
              </a:lnSpc>
              <a:spcBef>
                <a:spcPts val="575"/>
              </a:spcBef>
              <a:buNone/>
              <a:tabLst>
                <a:tab pos="1840230" algn="l"/>
              </a:tabLst>
            </a:pPr>
            <a:endParaRPr lang="zh-CN" altLang="en-US" sz="22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457200" lvl="1" indent="0">
              <a:lnSpc>
                <a:spcPct val="100000"/>
              </a:lnSpc>
              <a:spcBef>
                <a:spcPts val="575"/>
              </a:spcBef>
              <a:buNone/>
              <a:tabLst>
                <a:tab pos="926465" algn="l"/>
              </a:tabLst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0.</a:t>
            </a:r>
            <a:r>
              <a:rPr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变量就是RAM中的某个存储单元，可以比做旅馆的某个房间，变量名就是房间的名称，变量的值就是放入该房间中的数据。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spcBef>
                <a:spcPts val="490"/>
              </a:spcBef>
              <a:buNone/>
              <a:tabLst>
                <a:tab pos="926465" algn="l"/>
              </a:tabLst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房间的类型，我们称为存储类型。里面住的客人的类型就是数据类型。</a:t>
            </a:r>
            <a:endParaRPr sz="1800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457200" lvl="1" indent="0">
              <a:lnSpc>
                <a:spcPct val="100000"/>
              </a:lnSpc>
              <a:spcBef>
                <a:spcPts val="490"/>
              </a:spcBef>
              <a:buNone/>
              <a:tabLst>
                <a:tab pos="926465" algn="l"/>
              </a:tabLst>
            </a:pPr>
            <a:r>
              <a:rPr lang="en-US" altLang="zh-CN"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sz="18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=不是等号，是赋值符。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7450" y="25019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4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FD1D4B18-A8C7-40F3-14A3-3BDFB778B65C}"/>
              </a:ext>
            </a:extLst>
          </p:cNvPr>
          <p:cNvSpPr txBox="1">
            <a:spLocks/>
          </p:cNvSpPr>
          <p:nvPr/>
        </p:nvSpPr>
        <p:spPr>
          <a:xfrm>
            <a:off x="0" y="748184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4.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单片机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的头文件、常量和变量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文本框 74753"/>
          <p:cNvSpPr txBox="1"/>
          <p:nvPr/>
        </p:nvSpPr>
        <p:spPr>
          <a:xfrm>
            <a:off x="1178560" y="1176083"/>
            <a:ext cx="10578709" cy="621708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仿宋_GB2312" pitchFamily="49" charset="-122"/>
                <a:ea typeface="仿宋_GB2312" pitchFamily="49" charset="-122"/>
              </a:rPr>
              <a:t>与</a:t>
            </a:r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仿宋_GB2312" pitchFamily="49" charset="-122"/>
                <a:ea typeface="仿宋_GB2312" pitchFamily="49" charset="-122"/>
              </a:rPr>
              <a:t>C</a:t>
            </a:r>
            <a:r>
              <a:rPr lang="zh-CN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仿宋_GB2312" pitchFamily="49" charset="-122"/>
                <a:ea typeface="仿宋_GB2312" pitchFamily="49" charset="-122"/>
              </a:rPr>
              <a:t>语言基本相同：</a:t>
            </a:r>
            <a:endParaRPr lang="en-US" altLang="zh-CN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5000"/>
              </a:lnSpc>
              <a:spcBef>
                <a:spcPct val="50000"/>
              </a:spcBef>
            </a:pP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</a:rPr>
              <a:t>0.</a:t>
            </a:r>
            <a:r>
              <a:rPr lang="zh-CN" altLang="en-US" dirty="0">
                <a:solidFill>
                  <a:srgbClr val="00B050"/>
                </a:solidFill>
              </a:rPr>
              <a:t> 算术运算符：    </a:t>
            </a:r>
            <a:r>
              <a:rPr lang="en-US" altLang="zh-CN" sz="1600" dirty="0"/>
              <a:t>+   -   *   /  % </a:t>
            </a:r>
            <a:r>
              <a:rPr lang="zh-CN" altLang="en-US" sz="1600" dirty="0"/>
              <a:t>（加 减 乘 除 取模）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</a:rPr>
              <a:t>1. </a:t>
            </a:r>
            <a:r>
              <a:rPr lang="zh-CN" altLang="en-US" dirty="0">
                <a:solidFill>
                  <a:srgbClr val="00B050"/>
                </a:solidFill>
              </a:rPr>
              <a:t>关系运算符：   </a:t>
            </a:r>
            <a:r>
              <a:rPr lang="zh-CN" altLang="en-US" sz="1600" dirty="0"/>
              <a:t> </a:t>
            </a:r>
            <a:r>
              <a:rPr lang="en-US" altLang="zh-CN" sz="1600" dirty="0"/>
              <a:t>&gt;   &gt;=  &lt;  &lt;=  ==  !=</a:t>
            </a:r>
            <a:r>
              <a:rPr lang="zh-CN" altLang="en-US" sz="1600" dirty="0"/>
              <a:t>（大于  大于等于  小于  小于等于  等于 不等于）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</a:rPr>
              <a:t>2. </a:t>
            </a:r>
            <a:r>
              <a:rPr lang="zh-CN" altLang="en-US" dirty="0">
                <a:solidFill>
                  <a:srgbClr val="00B050"/>
                </a:solidFill>
              </a:rPr>
              <a:t>增、减运算符</a:t>
            </a:r>
            <a:r>
              <a:rPr lang="zh-CN" altLang="en-US" sz="2000" dirty="0">
                <a:solidFill>
                  <a:srgbClr val="00B050"/>
                </a:solidFill>
              </a:rPr>
              <a:t>：</a:t>
            </a:r>
            <a:r>
              <a:rPr lang="en-US" altLang="zh-CN" sz="1600" dirty="0"/>
              <a:t>++  --  </a:t>
            </a:r>
            <a:r>
              <a:rPr lang="zh-CN" altLang="en-US" sz="1600" dirty="0"/>
              <a:t>（增量运算符   减量运算符）</a:t>
            </a:r>
            <a:endParaRPr lang="en-US" altLang="zh-CN" sz="1600" dirty="0"/>
          </a:p>
          <a:p>
            <a:pPr lvl="3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	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它们的作用分别是对运算对象做加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和减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运算。例如：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=0; 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++;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执行完后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的值为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，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</a:pP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	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=5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；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--; 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执行完后</a:t>
            </a:r>
            <a:r>
              <a:rPr lang="en-US" altLang="zh-CN" sz="160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i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的值为</a:t>
            </a:r>
            <a:r>
              <a:rPr lang="en-US" altLang="zh-CN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4</a:t>
            </a:r>
            <a:r>
              <a:rPr lang="zh-CN" altLang="en-US" sz="16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。</a:t>
            </a:r>
            <a:endParaRPr lang="en-US" altLang="zh-CN" sz="1600" dirty="0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solidFill>
                  <a:srgbClr val="00B050"/>
                </a:solidFill>
              </a:rPr>
              <a:t>3.</a:t>
            </a:r>
            <a:r>
              <a:rPr lang="zh-CN" altLang="en-US" dirty="0">
                <a:solidFill>
                  <a:srgbClr val="00B050"/>
                </a:solidFill>
              </a:rPr>
              <a:t>位运算符：</a:t>
            </a:r>
            <a:endParaRPr lang="en-US" altLang="zh-CN" dirty="0">
              <a:solidFill>
                <a:srgbClr val="00B050"/>
              </a:solidFill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~       </a:t>
            </a:r>
            <a:r>
              <a:rPr lang="zh-CN" altLang="en-US" dirty="0">
                <a:latin typeface="+mj-lt"/>
              </a:rPr>
              <a:t>按位取反</a:t>
            </a:r>
            <a:endParaRPr lang="en-US" altLang="zh-CN" dirty="0">
              <a:latin typeface="+mj-lt"/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&gt;&gt;    </a:t>
            </a:r>
            <a:r>
              <a:rPr lang="zh-CN" altLang="en-US" dirty="0">
                <a:latin typeface="+mj-lt"/>
              </a:rPr>
              <a:t>右移</a:t>
            </a:r>
            <a:endParaRPr lang="en-US" altLang="zh-CN" dirty="0">
              <a:latin typeface="+mj-lt"/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&lt;&lt;    </a:t>
            </a:r>
            <a:r>
              <a:rPr lang="zh-CN" altLang="en-US" dirty="0">
                <a:latin typeface="+mj-lt"/>
              </a:rPr>
              <a:t>左移</a:t>
            </a:r>
            <a:endParaRPr lang="en-US" altLang="zh-CN" dirty="0">
              <a:latin typeface="+mj-lt"/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&amp;      </a:t>
            </a:r>
            <a:r>
              <a:rPr lang="zh-CN" altLang="en-US" dirty="0">
                <a:latin typeface="+mj-lt"/>
              </a:rPr>
              <a:t>按位与</a:t>
            </a:r>
            <a:endParaRPr lang="en-US" altLang="zh-CN" dirty="0">
              <a:latin typeface="+mj-lt"/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^      </a:t>
            </a:r>
            <a:r>
              <a:rPr lang="zh-CN" altLang="en-US" dirty="0">
                <a:latin typeface="+mj-lt"/>
              </a:rPr>
              <a:t>按位异或</a:t>
            </a:r>
            <a:endParaRPr lang="en-US" altLang="zh-CN" dirty="0">
              <a:latin typeface="+mj-lt"/>
            </a:endParaRPr>
          </a:p>
          <a:p>
            <a:pPr lvl="3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>
                <a:latin typeface="+mj-lt"/>
              </a:rPr>
              <a:t>|        </a:t>
            </a:r>
            <a:r>
              <a:rPr lang="zh-CN" altLang="en-US" dirty="0">
                <a:latin typeface="+mj-lt"/>
              </a:rPr>
              <a:t>按位或</a:t>
            </a:r>
            <a:r>
              <a:rPr lang="en-US" altLang="zh-CN" dirty="0">
                <a:latin typeface="+mj-lt"/>
              </a:rPr>
              <a:t>    </a:t>
            </a:r>
            <a:endParaRPr lang="zh-CN" altLang="en-US" dirty="0">
              <a:latin typeface="+mj-lt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endParaRPr lang="en-US" altLang="zh-CN" sz="2000" dirty="0"/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endParaRPr lang="zh-CN" altLang="en-US" sz="2000" dirty="0"/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6997F1B-59C3-58C7-504B-433FE9465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9490" y="4284627"/>
            <a:ext cx="6591552" cy="2126686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语言常用运算符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7450" y="25019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4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sp>
        <p:nvSpPr>
          <p:cNvPr id="13" name="标题 2">
            <a:extLst>
              <a:ext uri="{FF2B5EF4-FFF2-40B4-BE49-F238E27FC236}">
                <a16:creationId xmlns:a16="http://schemas.microsoft.com/office/drawing/2014/main" id="{FD1D4B18-A8C7-40F3-14A3-3BDFB778B65C}"/>
              </a:ext>
            </a:extLst>
          </p:cNvPr>
          <p:cNvSpPr txBox="1">
            <a:spLocks/>
          </p:cNvSpPr>
          <p:nvPr/>
        </p:nvSpPr>
        <p:spPr>
          <a:xfrm>
            <a:off x="0" y="748184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语言常用运算符</a:t>
            </a:r>
          </a:p>
        </p:txBody>
      </p:sp>
      <p:graphicFrame>
        <p:nvGraphicFramePr>
          <p:cNvPr id="5" name="内容占位符 4">
            <a:extLst>
              <a:ext uri="{FF2B5EF4-FFF2-40B4-BE49-F238E27FC236}">
                <a16:creationId xmlns:a16="http://schemas.microsoft.com/office/drawing/2014/main" id="{5F8C4400-3152-D590-8384-9C804A79A5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3735909"/>
              </p:ext>
            </p:extLst>
          </p:nvPr>
        </p:nvGraphicFramePr>
        <p:xfrm>
          <a:off x="2545080" y="1528841"/>
          <a:ext cx="8243570" cy="408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8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 gridSpan="2">
                  <a:txBody>
                    <a:bodyPr/>
                    <a:lstStyle>
                      <a:defPPr>
                        <a:defRPr lang="zh-CN" b="1">
                          <a:solidFill>
                            <a:schemeClr val="lt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假设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的值为一个字节的二进制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0000 1001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，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Y</a:t>
                      </a:r>
                      <a:r>
                        <a:rPr lang="zh-CN" altLang="en-US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的值为二进制 </a:t>
                      </a:r>
                      <a:r>
                        <a:rPr lang="en-US" altLang="zh-CN" sz="20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0000 0101</a:t>
                      </a:r>
                      <a:endParaRPr lang="zh-CN" altLang="en-US" sz="200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~X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1111 0110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~Y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1111 1010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X&lt;&lt;1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0001 0010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X&gt;&gt;1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0000 0100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X&amp;Y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0000 0001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X^Y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0000 1100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X|Y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zh-CN">
                          <a:solidFill>
                            <a:schemeClr val="dk1"/>
                          </a:solidFill>
                        </a:defRPr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>
                        <a:buNone/>
                      </a:pPr>
                      <a:r>
                        <a:rPr lang="en-US" altLang="zh-CN" sz="28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0000 1101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2528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文本框 74753"/>
          <p:cNvSpPr txBox="1"/>
          <p:nvPr/>
        </p:nvSpPr>
        <p:spPr>
          <a:xfrm>
            <a:off x="1178560" y="1176083"/>
            <a:ext cx="10578709" cy="581389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</a:rPr>
              <a:t>4.</a:t>
            </a:r>
            <a:r>
              <a:rPr lang="zh-CN" altLang="en-US" dirty="0">
                <a:solidFill>
                  <a:srgbClr val="00B050"/>
                </a:solidFill>
              </a:rPr>
              <a:t> 逻辑运算符：                                                  逻辑运算一般形式为：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zh-CN" dirty="0">
              <a:solidFill>
                <a:srgbClr val="00B050"/>
              </a:solidFill>
            </a:endParaRPr>
          </a:p>
          <a:p>
            <a:pPr lvl="4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/>
              <a:t>&amp;&amp;   </a:t>
            </a:r>
            <a:r>
              <a:rPr lang="zh-CN" altLang="en-US" dirty="0"/>
              <a:t>逻辑与                            表达式</a:t>
            </a:r>
            <a:r>
              <a:rPr lang="en-US" altLang="zh-CN" dirty="0"/>
              <a:t>1 &amp;&amp; </a:t>
            </a:r>
            <a:r>
              <a:rPr lang="zh-CN" altLang="en-US" dirty="0"/>
              <a:t>表达式</a:t>
            </a:r>
            <a:r>
              <a:rPr lang="en-US" altLang="zh-CN" dirty="0"/>
              <a:t>2 </a:t>
            </a:r>
          </a:p>
          <a:p>
            <a:pPr lvl="4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dirty="0"/>
              <a:t>||       </a:t>
            </a:r>
            <a:r>
              <a:rPr lang="zh-CN" altLang="en-US" dirty="0"/>
              <a:t>逻辑或                            表达式</a:t>
            </a:r>
            <a:r>
              <a:rPr lang="en-US" altLang="zh-CN" dirty="0"/>
              <a:t>1 || </a:t>
            </a:r>
            <a:r>
              <a:rPr lang="zh-CN" altLang="en-US" dirty="0"/>
              <a:t>表达式</a:t>
            </a:r>
            <a:r>
              <a:rPr lang="en-US" altLang="zh-CN" dirty="0"/>
              <a:t>2 </a:t>
            </a:r>
          </a:p>
          <a:p>
            <a:pPr lvl="4">
              <a:lnSpc>
                <a:spcPct val="80000"/>
              </a:lnSpc>
              <a:spcBef>
                <a:spcPct val="50000"/>
              </a:spcBef>
            </a:pPr>
            <a:r>
              <a:rPr lang="zh-CN" altLang="en-US" dirty="0"/>
              <a:t>！     逻辑非                             逻辑非  </a:t>
            </a:r>
            <a:r>
              <a:rPr lang="en-US" altLang="zh-CN" dirty="0"/>
              <a:t>!</a:t>
            </a:r>
            <a:r>
              <a:rPr lang="zh-CN" altLang="en-US" dirty="0"/>
              <a:t>条件式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endParaRPr lang="zh-CN" altLang="en-US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进行逻辑与运算时，只有表达式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dirty="0">
                <a:latin typeface="+mn-ea"/>
              </a:rPr>
              <a:t>和表达式</a:t>
            </a:r>
            <a:r>
              <a:rPr lang="en-US" altLang="zh-CN" dirty="0">
                <a:latin typeface="+mn-ea"/>
              </a:rPr>
              <a:t>2</a:t>
            </a:r>
            <a:r>
              <a:rPr lang="zh-CN" altLang="en-US" dirty="0">
                <a:latin typeface="+mn-ea"/>
              </a:rPr>
              <a:t>的值都为真（非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值）结果才为真，只要其中之一的值为</a:t>
            </a:r>
            <a:r>
              <a:rPr lang="en-US" altLang="zh-CN" dirty="0">
                <a:latin typeface="+mn-ea"/>
              </a:rPr>
              <a:t>0</a:t>
            </a:r>
            <a:r>
              <a:rPr lang="zh-CN" altLang="en-US" dirty="0">
                <a:latin typeface="+mn-ea"/>
              </a:rPr>
              <a:t>结果则为假。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进行逻辑或运算时，只要其中之一的值为真，结果则为真。只有表达式的值都为假结果才为假。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</a:rPr>
              <a:t>进行逻辑非运算时，对条件式的逻辑值直接取反。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*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例：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a=8; b=0; c= a&amp;&amp;b;    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//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执行完成后 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c 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的值为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0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，因为 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b 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的值为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0(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假</a:t>
            </a:r>
            <a:r>
              <a:rPr lang="en-US" altLang="zh-CN" dirty="0">
                <a:solidFill>
                  <a:srgbClr val="00B050"/>
                </a:solidFill>
                <a:latin typeface="+mn-ea"/>
              </a:rPr>
              <a:t>)</a:t>
            </a:r>
            <a:r>
              <a:rPr lang="zh-CN" altLang="en-US" dirty="0">
                <a:solidFill>
                  <a:srgbClr val="00B050"/>
                </a:solidFill>
                <a:latin typeface="+mn-ea"/>
              </a:rPr>
              <a:t>，条件不成立。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endParaRPr lang="zh-CN" altLang="en-US" sz="1600" dirty="0">
              <a:latin typeface="+mn-ea"/>
            </a:endParaRPr>
          </a:p>
          <a:p>
            <a:pPr lvl="4"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sz="2000" dirty="0"/>
              <a:t>			</a:t>
            </a:r>
            <a:endParaRPr lang="zh-CN" altLang="en-US" sz="2000" dirty="0"/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5.C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语言常用运算符</a:t>
            </a:r>
          </a:p>
        </p:txBody>
      </p:sp>
    </p:spTree>
    <p:extLst>
      <p:ext uri="{BB962C8B-B14F-4D97-AF65-F5344CB8AC3E}">
        <p14:creationId xmlns:p14="http://schemas.microsoft.com/office/powerpoint/2010/main" val="379088146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4199438-6336-5EF7-1D05-7F6624F28A71}"/>
              </a:ext>
            </a:extLst>
          </p:cNvPr>
          <p:cNvSpPr/>
          <p:nvPr/>
        </p:nvSpPr>
        <p:spPr>
          <a:xfrm>
            <a:off x="711200" y="3342640"/>
            <a:ext cx="2247586" cy="2458720"/>
          </a:xfrm>
          <a:prstGeom prst="rect">
            <a:avLst/>
          </a:prstGeom>
          <a:solidFill>
            <a:srgbClr val="FFEB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754" name="文本框 74753"/>
          <p:cNvSpPr txBox="1"/>
          <p:nvPr/>
        </p:nvSpPr>
        <p:spPr>
          <a:xfrm>
            <a:off x="701040" y="1196498"/>
            <a:ext cx="10578709" cy="477361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0.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 条件语句：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if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语句</a:t>
            </a:r>
            <a:endParaRPr lang="en-US" altLang="zh-C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zh-C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pc="300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定义：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if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语句是指编程语言（包括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语言，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C#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VB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，汇编语言等）中用来判定所给定的条件是否满足，根据判定的结果（真或假）决定执行给出的两种操作之一。</a:t>
            </a: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endParaRPr lang="zh-CN" altLang="en-US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形式：                                         </a:t>
            </a:r>
          </a:p>
          <a:p>
            <a:pPr lvl="2">
              <a:spcBef>
                <a:spcPts val="575"/>
              </a:spcBef>
              <a:tabLst>
                <a:tab pos="926465" algn="l"/>
              </a:tabLst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if(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表达式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</a:p>
          <a:p>
            <a:pPr lvl="2">
              <a:spcBef>
                <a:spcPts val="575"/>
              </a:spcBef>
              <a:tabLst>
                <a:tab pos="926465" algn="l"/>
              </a:tabLst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{</a:t>
            </a:r>
          </a:p>
          <a:p>
            <a:pPr lvl="2">
              <a:spcBef>
                <a:spcPts val="575"/>
              </a:spcBef>
              <a:tabLst>
                <a:tab pos="926465" algn="l"/>
              </a:tabLst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	 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语句；</a:t>
            </a:r>
          </a:p>
          <a:p>
            <a:pPr lvl="2">
              <a:spcBef>
                <a:spcPts val="575"/>
              </a:spcBef>
              <a:tabLst>
                <a:tab pos="926465" algn="l"/>
              </a:tabLst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sz="2000" dirty="0"/>
              <a:t>			</a:t>
            </a:r>
            <a:endParaRPr lang="zh-CN" altLang="en-US" sz="2000" dirty="0"/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语言常见的控制语句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EFD0CA-72FC-100C-C9D3-7D19BE63874A}"/>
              </a:ext>
            </a:extLst>
          </p:cNvPr>
          <p:cNvSpPr txBox="1"/>
          <p:nvPr/>
        </p:nvSpPr>
        <p:spPr>
          <a:xfrm>
            <a:off x="3129917" y="3164098"/>
            <a:ext cx="5059044" cy="3077766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    if(a&gt;b)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           {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   C= 5+a;</a:t>
            </a:r>
          </a:p>
          <a:p>
            <a:pPr lvl="2">
              <a:lnSpc>
                <a:spcPct val="150000"/>
              </a:lnSpc>
            </a:pPr>
            <a:r>
              <a:rPr lang="en-US" altLang="zh-CN" dirty="0"/>
              <a:t>}</a:t>
            </a:r>
          </a:p>
          <a:p>
            <a:pPr lvl="2"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/>
              <a:t>当</a:t>
            </a:r>
            <a:r>
              <a:rPr lang="en-US" altLang="zh-CN" sz="1600" dirty="0"/>
              <a:t>if</a:t>
            </a:r>
            <a:r>
              <a:rPr lang="zh-CN" altLang="en-US" sz="1600" dirty="0"/>
              <a:t>后面的圆括号内表达式结果为真（非</a:t>
            </a:r>
            <a:r>
              <a:rPr lang="en-US" altLang="zh-CN" sz="1600" dirty="0"/>
              <a:t>0</a:t>
            </a:r>
            <a:r>
              <a:rPr lang="zh-CN" altLang="en-US" sz="1600" dirty="0"/>
              <a:t>）则执行花括号内语句，否则执行花括号内语句。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3BF5592-6EC8-015E-F367-BD231FCA1FD0}"/>
              </a:ext>
            </a:extLst>
          </p:cNvPr>
          <p:cNvSpPr txBox="1"/>
          <p:nvPr/>
        </p:nvSpPr>
        <p:spPr>
          <a:xfrm>
            <a:off x="8360092" y="3164098"/>
            <a:ext cx="3090788" cy="30777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案例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if(a&gt;b)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{C= 5+a;}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else</a:t>
            </a: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{a++;}</a:t>
            </a:r>
          </a:p>
          <a:p>
            <a:pPr lvl="1"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只有当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if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后面表达式结果为假时才会执行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elsa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后面的花括号。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5383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文本框 74753"/>
          <p:cNvSpPr txBox="1"/>
          <p:nvPr/>
        </p:nvSpPr>
        <p:spPr>
          <a:xfrm>
            <a:off x="181732" y="1010580"/>
            <a:ext cx="7538720" cy="226869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1.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  循环语句：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while  for 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endParaRPr lang="en-US" altLang="zh-CN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</a:endParaRP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(0)while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（条件表达式）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{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;}</a:t>
            </a:r>
          </a:p>
          <a:p>
            <a:pPr marL="514350" indent="-28575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609725" algn="l"/>
                <a:tab pos="1609725" algn="l"/>
              </a:tabLst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只有当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while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后面圆括号内条件表达式的值为真时，程序才会重复   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28600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 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执行花括号内语句，当条件表达式为假时则不执行花括号内语句。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语言常见的控制语句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47DEAD0-187B-9AB3-3C36-5FE39CF9BDFC}"/>
              </a:ext>
            </a:extLst>
          </p:cNvPr>
          <p:cNvGrpSpPr/>
          <p:nvPr/>
        </p:nvGrpSpPr>
        <p:grpSpPr>
          <a:xfrm>
            <a:off x="75565" y="3729852"/>
            <a:ext cx="11822428" cy="2416046"/>
            <a:chOff x="75565" y="3729852"/>
            <a:chExt cx="11822428" cy="2416046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CFBD34A-A847-AF09-914B-C7A3ECA8B44B}"/>
                </a:ext>
              </a:extLst>
            </p:cNvPr>
            <p:cNvSpPr txBox="1"/>
            <p:nvPr/>
          </p:nvSpPr>
          <p:spPr>
            <a:xfrm>
              <a:off x="75565" y="3833968"/>
              <a:ext cx="7123430" cy="17023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514350" indent="-285750">
                <a:lnSpc>
                  <a:spcPct val="150000"/>
                </a:lnSpc>
                <a:buFont typeface="Wingdings" panose="05000000000000000000" charset="0"/>
                <a:buChar char="Ø"/>
                <a:tabLst>
                  <a:tab pos="1609725" algn="l"/>
                  <a:tab pos="1609725" algn="l"/>
                </a:tabLs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(1)for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（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[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初值设定表达式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];[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循环条件表达式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];[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更新表达式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]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 ）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        </a:t>
              </a:r>
            </a:p>
            <a:p>
              <a:pPr marL="228600">
                <a:lnSpc>
                  <a:spcPct val="150000"/>
                </a:lnSpc>
                <a:tabLst>
                  <a:tab pos="1609725" algn="l"/>
                  <a:tab pos="1609725" algn="l"/>
                </a:tabLst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        { 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语句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;} </a:t>
              </a:r>
            </a:p>
            <a:p>
              <a:pPr marL="228600">
                <a:lnSpc>
                  <a:spcPct val="150000"/>
                </a:lnSpc>
                <a:tabLst>
                  <a:tab pos="1609725" algn="l"/>
                  <a:tab pos="1609725" algn="l"/>
                </a:tabLst>
              </a:pP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只有当</a:t>
              </a:r>
              <a:r>
                <a:rPr lang="en-US" altLang="zh-CN" dirty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while</a:t>
              </a:r>
              <a:r>
                <a:rPr lang="zh-CN" altLang="en-US" dirty="0">
                  <a:solidFill>
                    <a:schemeClr val="accent1">
                      <a:lumMod val="50000"/>
                    </a:schemeClr>
                  </a:solidFill>
                  <a:latin typeface="宋体" panose="02010600030101010101" pitchFamily="2" charset="-122"/>
                  <a:cs typeface="宋体" panose="02010600030101010101" pitchFamily="2" charset="-122"/>
                  <a:sym typeface="+mn-ea"/>
                </a:rPr>
                <a:t>后面圆括号内条件表达式的值为真时，程序才会重复执行花括号内语句，当条件表达式为假时则不执行花括号内语句。</a:t>
              </a:r>
              <a:endParaRPr lang="en-US" altLang="zh-CN" dirty="0">
                <a:solidFill>
                  <a:schemeClr val="accent1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AB9AF7-16F5-8B92-7AD5-F421B5FCA041}"/>
                </a:ext>
              </a:extLst>
            </p:cNvPr>
            <p:cNvSpPr txBox="1"/>
            <p:nvPr/>
          </p:nvSpPr>
          <p:spPr>
            <a:xfrm>
              <a:off x="7438390" y="3729852"/>
              <a:ext cx="4459603" cy="2416046"/>
            </a:xfrm>
            <a:prstGeom prst="rect">
              <a:avLst/>
            </a:prstGeom>
            <a:solidFill>
              <a:srgbClr val="CCFFCC"/>
            </a:solidFill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/>
                <a:t>案例：</a:t>
              </a:r>
              <a:endParaRPr lang="en-US" altLang="zh-CN" dirty="0"/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       for(</a:t>
              </a:r>
              <a:r>
                <a:rPr lang="en-US" altLang="zh-CN" dirty="0" err="1"/>
                <a:t>i</a:t>
              </a:r>
              <a:r>
                <a:rPr lang="en-US" altLang="zh-CN" dirty="0"/>
                <a:t>=0; </a:t>
              </a:r>
              <a:r>
                <a:rPr lang="en-US" altLang="zh-CN" dirty="0" err="1"/>
                <a:t>i</a:t>
              </a:r>
              <a:r>
                <a:rPr lang="en-US" altLang="zh-CN" dirty="0"/>
                <a:t>&lt;=8; </a:t>
              </a:r>
              <a:r>
                <a:rPr lang="en-US" altLang="zh-CN" dirty="0" err="1"/>
                <a:t>i</a:t>
              </a:r>
              <a:r>
                <a:rPr lang="en-US" altLang="zh-CN" dirty="0"/>
                <a:t>++)</a:t>
              </a:r>
            </a:p>
            <a:p>
              <a:pPr>
                <a:lnSpc>
                  <a:spcPct val="150000"/>
                </a:lnSpc>
              </a:pPr>
              <a:r>
                <a:rPr lang="en-US" altLang="zh-CN" dirty="0"/>
                <a:t>             {</a:t>
              </a:r>
            </a:p>
            <a:p>
              <a:pPr lvl="2">
                <a:lnSpc>
                  <a:spcPct val="150000"/>
                </a:lnSpc>
              </a:pPr>
              <a:r>
                <a:rPr lang="en-US" altLang="zh-CN" dirty="0"/>
                <a:t>   </a:t>
              </a:r>
              <a:r>
                <a:rPr lang="zh-CN" altLang="en-US" dirty="0"/>
                <a:t>语句；</a:t>
              </a:r>
              <a:endParaRPr lang="en-US" altLang="zh-CN" dirty="0"/>
            </a:p>
            <a:p>
              <a:pPr lvl="2">
                <a:lnSpc>
                  <a:spcPct val="150000"/>
                </a:lnSpc>
              </a:pPr>
              <a:r>
                <a:rPr lang="en-US" altLang="zh-CN" dirty="0"/>
                <a:t>}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r>
                <a:rPr lang="zh-CN" altLang="en-US" sz="1600" dirty="0"/>
                <a:t>花括号内的语句会被执行</a:t>
              </a:r>
              <a:r>
                <a:rPr lang="en-US" altLang="zh-CN" sz="1600" dirty="0"/>
                <a:t>8</a:t>
              </a:r>
              <a:r>
                <a:rPr lang="zh-CN" altLang="en-US" sz="1600" dirty="0"/>
                <a:t>次后才退出</a:t>
              </a: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E134A67A-49A0-C3B1-50DA-31397B63DCCE}"/>
              </a:ext>
            </a:extLst>
          </p:cNvPr>
          <p:cNvSpPr txBox="1"/>
          <p:nvPr/>
        </p:nvSpPr>
        <p:spPr>
          <a:xfrm>
            <a:off x="8240909" y="1627630"/>
            <a:ext cx="3090788" cy="17054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案例：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while(1)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           {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;}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语句进入死循环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84613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文本框 74753"/>
          <p:cNvSpPr txBox="1"/>
          <p:nvPr/>
        </p:nvSpPr>
        <p:spPr>
          <a:xfrm>
            <a:off x="650240" y="719810"/>
            <a:ext cx="11259429" cy="6183231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</a:pPr>
            <a:endParaRPr lang="zh-CN" altLang="en-US" sz="2000" b="1" dirty="0">
              <a:latin typeface="仿宋_GB2312" pitchFamily="49" charset="-122"/>
              <a:ea typeface="仿宋_GB2312" pitchFamily="49" charset="-122"/>
            </a:endParaRP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2.</a:t>
            </a:r>
            <a:r>
              <a:rPr lang="zh-CN" altLang="en-US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多分支选择语句：</a:t>
            </a:r>
            <a:r>
              <a:rPr lang="en-US" altLang="zh-CN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switch case</a:t>
            </a:r>
          </a:p>
          <a:p>
            <a:pPr marL="2514600" lvl="5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switch(</a:t>
            </a:r>
            <a:r>
              <a:rPr lang="zh-CN" altLang="en-US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表达式</a:t>
            </a: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</a:p>
          <a:p>
            <a:pPr marL="2514600" lvl="5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{</a:t>
            </a:r>
          </a:p>
          <a:p>
            <a:pPr marL="2971800" lvl="6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Case</a:t>
            </a:r>
            <a:r>
              <a:rPr lang="zh-CN" altLang="en-US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常量表达式</a:t>
            </a:r>
            <a:r>
              <a:rPr lang="en-US" altLang="zh-CN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1:  </a:t>
            </a:r>
            <a:r>
              <a:rPr lang="zh-CN" altLang="en-US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</a:t>
            </a: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1; </a:t>
            </a:r>
            <a:r>
              <a:rPr lang="en-US" altLang="zh-CN" b="1" spc="3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break;</a:t>
            </a:r>
          </a:p>
          <a:p>
            <a:pPr marL="2971800" lvl="6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case</a:t>
            </a:r>
            <a:r>
              <a:rPr lang="zh-CN" altLang="en-US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常量表达式</a:t>
            </a:r>
            <a:r>
              <a:rPr lang="en-US" altLang="zh-CN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2:  </a:t>
            </a:r>
            <a:r>
              <a:rPr lang="zh-CN" altLang="en-US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语句</a:t>
            </a:r>
            <a:r>
              <a:rPr lang="en-US" altLang="zh-CN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; </a:t>
            </a:r>
            <a:r>
              <a:rPr lang="en-US" altLang="zh-CN" b="1" spc="300" dirty="0">
                <a:solidFill>
                  <a:schemeClr val="bg2">
                    <a:lumMod val="50000"/>
                  </a:schemeClr>
                </a:solidFill>
                <a:latin typeface="宋体" panose="02010600030101010101" pitchFamily="2" charset="-122"/>
                <a:sym typeface="+mn-ea"/>
              </a:rPr>
              <a:t>break;</a:t>
            </a:r>
          </a:p>
          <a:p>
            <a:pPr marL="2971800" lvl="6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b="1" spc="300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971800" lvl="6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b="1" spc="300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971800" lvl="6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zh-CN" altLang="en-US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en-US" altLang="zh-CN" b="1" spc="300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514600" lvl="5">
              <a:lnSpc>
                <a:spcPct val="150000"/>
              </a:lnSpc>
              <a:tabLst>
                <a:tab pos="1609725" algn="l"/>
                <a:tab pos="1609725" algn="l"/>
              </a:tabLst>
            </a:pPr>
            <a:r>
              <a:rPr lang="en-US" altLang="zh-CN" b="1" spc="300" dirty="0">
                <a:solidFill>
                  <a:srgbClr val="00B050"/>
                </a:solidFill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}</a:t>
            </a:r>
          </a:p>
          <a:p>
            <a:pPr marL="2514600" lvl="5">
              <a:lnSpc>
                <a:spcPct val="150000"/>
              </a:lnSpc>
              <a:tabLst>
                <a:tab pos="1609725" algn="l"/>
                <a:tab pos="1609725" algn="l"/>
              </a:tabLst>
            </a:pPr>
            <a:endParaRPr lang="en-US" altLang="zh-CN" b="1" spc="300" dirty="0">
              <a:solidFill>
                <a:srgbClr val="00B050"/>
              </a:solidFill>
              <a:latin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r>
              <a:rPr lang="zh-CN" altLang="en-US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开关语句执行的过程是：将</a:t>
            </a:r>
            <a:r>
              <a:rPr lang="en-US" altLang="zh-CN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switch</a:t>
            </a:r>
            <a:r>
              <a:rPr lang="zh-CN" altLang="en-US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后面的表达式的值与</a:t>
            </a:r>
            <a:r>
              <a:rPr lang="en-US" altLang="zh-CN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case</a:t>
            </a:r>
            <a:r>
              <a:rPr lang="zh-CN" altLang="en-US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后面的各个常量表达式的值逐个进行比较，在遇到匹配时，就执行</a:t>
            </a:r>
            <a:r>
              <a:rPr lang="en-US" altLang="zh-CN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case</a:t>
            </a:r>
            <a:r>
              <a:rPr lang="zh-CN" altLang="en-US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后面相应的语句然后执行</a:t>
            </a:r>
            <a:r>
              <a:rPr lang="en-US" altLang="zh-CN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break</a:t>
            </a:r>
            <a:r>
              <a:rPr lang="zh-CN" altLang="en-US" sz="1600" kern="1000" dirty="0">
                <a:solidFill>
                  <a:schemeClr val="accent1">
                    <a:lumMod val="50000"/>
                  </a:schemeClr>
                </a:solidFill>
                <a:latin typeface="+mn-ea"/>
                <a:cs typeface="宋体" panose="02010600030101010101" pitchFamily="2" charset="-122"/>
                <a:sym typeface="+mn-ea"/>
              </a:rPr>
              <a:t>返回。</a:t>
            </a:r>
          </a:p>
          <a:p>
            <a:pPr marL="514350" indent="-285750">
              <a:lnSpc>
                <a:spcPct val="150000"/>
              </a:lnSpc>
              <a:buFont typeface="Wingdings" panose="05000000000000000000" charset="0"/>
              <a:buChar char="Ø"/>
              <a:tabLst>
                <a:tab pos="1609725" algn="l"/>
                <a:tab pos="1609725" algn="l"/>
              </a:tabLst>
            </a:pPr>
            <a:endParaRPr lang="zh-CN" altLang="en-US" sz="1600" kern="1000" dirty="0">
              <a:solidFill>
                <a:schemeClr val="accent1">
                  <a:lumMod val="50000"/>
                </a:schemeClr>
              </a:solidFill>
              <a:latin typeface="+mn-ea"/>
              <a:cs typeface="宋体" panose="02010600030101010101" pitchFamily="2" charset="-122"/>
              <a:sym typeface="+mn-ea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 typeface="Wingdings" panose="05000000000000000000" pitchFamily="2" charset="2"/>
            </a:pPr>
            <a:r>
              <a:rPr lang="en-US" altLang="zh-CN" sz="2000" dirty="0"/>
              <a:t>			</a:t>
            </a:r>
            <a:endParaRPr lang="zh-CN" altLang="en-US" sz="2000" dirty="0"/>
          </a:p>
          <a:p>
            <a:pPr>
              <a:lnSpc>
                <a:spcPct val="80000"/>
              </a:lnSpc>
            </a:pPr>
            <a:endParaRPr lang="en-US" altLang="zh-CN" dirty="0"/>
          </a:p>
        </p:txBody>
      </p:sp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6.C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语言常见的控制语句</a:t>
            </a:r>
          </a:p>
        </p:txBody>
      </p:sp>
    </p:spTree>
    <p:extLst>
      <p:ext uri="{BB962C8B-B14F-4D97-AF65-F5344CB8AC3E}">
        <p14:creationId xmlns:p14="http://schemas.microsoft.com/office/powerpoint/2010/main" val="847543313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565" y="250190"/>
            <a:ext cx="12124055" cy="6508750"/>
            <a:chOff x="119" y="394"/>
            <a:chExt cx="19093" cy="10250"/>
          </a:xfrm>
        </p:grpSpPr>
        <p:sp>
          <p:nvSpPr>
            <p:cNvPr id="6" name="文本框 5"/>
            <p:cNvSpPr txBox="1"/>
            <p:nvPr/>
          </p:nvSpPr>
          <p:spPr>
            <a:xfrm>
              <a:off x="119" y="396"/>
              <a:ext cx="745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870" y="394"/>
              <a:ext cx="505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3286" y="394"/>
              <a:ext cx="584" cy="584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1714" y="10064"/>
              <a:ext cx="749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499" y="9373"/>
              <a:ext cx="1364" cy="1271"/>
            </a:xfrm>
            <a:prstGeom prst="rect">
              <a:avLst/>
            </a:prstGeom>
          </p:spPr>
        </p:pic>
      </p:grpSp>
      <p:sp>
        <p:nvSpPr>
          <p:cNvPr id="13" name="标题 2">
            <a:extLst>
              <a:ext uri="{FF2B5EF4-FFF2-40B4-BE49-F238E27FC236}">
                <a16:creationId xmlns:a16="http://schemas.microsoft.com/office/drawing/2014/main" id="{AC562889-38CD-43C9-D053-192DA8562497}"/>
              </a:ext>
            </a:extLst>
          </p:cNvPr>
          <p:cNvSpPr txBox="1">
            <a:spLocks/>
          </p:cNvSpPr>
          <p:nvPr/>
        </p:nvSpPr>
        <p:spPr>
          <a:xfrm>
            <a:off x="2539" y="690600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7.C51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程序的基本结构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8DD295-D7BD-2A7A-B67E-18EBCCFEEC99}"/>
              </a:ext>
            </a:extLst>
          </p:cNvPr>
          <p:cNvSpPr txBox="1"/>
          <p:nvPr/>
        </p:nvSpPr>
        <p:spPr>
          <a:xfrm>
            <a:off x="1561147" y="1987938"/>
            <a:ext cx="925925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#include &lt;STC89C5xRC.H&gt; 		//</a:t>
            </a:r>
            <a:r>
              <a:rPr lang="zh-CN" altLang="en-US" dirty="0"/>
              <a:t>包含</a:t>
            </a:r>
            <a:r>
              <a:rPr lang="en-US" altLang="zh-CN" dirty="0"/>
              <a:t>STC51</a:t>
            </a:r>
            <a:r>
              <a:rPr lang="zh-CN" altLang="en-US" dirty="0"/>
              <a:t>单片机头文件</a:t>
            </a:r>
          </a:p>
          <a:p>
            <a:endParaRPr lang="zh-CN" altLang="en-US" dirty="0"/>
          </a:p>
          <a:p>
            <a:r>
              <a:rPr lang="en-US" altLang="zh-CN" dirty="0"/>
              <a:t>void main()		//</a:t>
            </a:r>
            <a:r>
              <a:rPr lang="zh-CN" altLang="en-US" dirty="0"/>
              <a:t>主函数</a:t>
            </a:r>
            <a:endParaRPr lang="en-US" altLang="zh-CN" dirty="0"/>
          </a:p>
          <a:p>
            <a:r>
              <a:rPr lang="zh-CN" altLang="en-US" sz="1600" u="sng" dirty="0">
                <a:solidFill>
                  <a:srgbClr val="00B050"/>
                </a:solidFill>
              </a:rPr>
              <a:t>特点：无返回值，无参。任何一个</a:t>
            </a:r>
            <a:r>
              <a:rPr lang="en-US" altLang="zh-CN" sz="1600" u="sng" dirty="0">
                <a:solidFill>
                  <a:srgbClr val="00B050"/>
                </a:solidFill>
              </a:rPr>
              <a:t>C</a:t>
            </a:r>
            <a:r>
              <a:rPr lang="zh-CN" altLang="en-US" sz="1600" u="sng" dirty="0">
                <a:solidFill>
                  <a:srgbClr val="00B050"/>
                </a:solidFill>
              </a:rPr>
              <a:t>程序有且仅有一个</a:t>
            </a:r>
            <a:r>
              <a:rPr lang="en-US" altLang="zh-CN" sz="1600" u="sng" dirty="0">
                <a:solidFill>
                  <a:srgbClr val="00B050"/>
                </a:solidFill>
              </a:rPr>
              <a:t>main</a:t>
            </a:r>
            <a:r>
              <a:rPr lang="zh-CN" altLang="en-US" sz="1600" u="sng" dirty="0">
                <a:solidFill>
                  <a:srgbClr val="00B050"/>
                </a:solidFill>
              </a:rPr>
              <a:t>函数，它是整个程序开始执行的入口。</a:t>
            </a:r>
          </a:p>
          <a:p>
            <a:endParaRPr lang="zh-CN" altLang="en-US" dirty="0"/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				</a:t>
            </a:r>
          </a:p>
          <a:p>
            <a:r>
              <a:rPr lang="en-US" altLang="zh-CN" dirty="0"/>
              <a:t>}</a:t>
            </a:r>
          </a:p>
          <a:p>
            <a:endParaRPr lang="en-US" altLang="zh-CN" dirty="0"/>
          </a:p>
          <a:p>
            <a:r>
              <a:rPr lang="en-US" altLang="zh-CN" dirty="0"/>
              <a:t>C</a:t>
            </a:r>
            <a:r>
              <a:rPr lang="zh-CN" altLang="en-US" dirty="0"/>
              <a:t>语言设置的程序中只允许有一个</a:t>
            </a:r>
            <a:r>
              <a:rPr lang="en-US" altLang="zh-CN" dirty="0"/>
              <a:t>main</a:t>
            </a:r>
            <a:r>
              <a:rPr lang="zh-CN" altLang="en-US" dirty="0"/>
              <a:t>函数。程序总是从</a:t>
            </a:r>
            <a:r>
              <a:rPr lang="en-US" altLang="zh-CN" dirty="0"/>
              <a:t>main</a:t>
            </a:r>
            <a:r>
              <a:rPr lang="zh-CN" altLang="en-US" dirty="0"/>
              <a:t>函数开始运行的，</a:t>
            </a:r>
            <a:r>
              <a:rPr lang="en-US" altLang="zh-CN" dirty="0"/>
              <a:t>main</a:t>
            </a:r>
            <a:r>
              <a:rPr lang="zh-CN" altLang="en-US" dirty="0"/>
              <a:t>函数是</a:t>
            </a:r>
            <a:r>
              <a:rPr lang="en-US" altLang="zh-CN" dirty="0"/>
              <a:t>void</a:t>
            </a:r>
            <a:r>
              <a:rPr lang="zh-CN" altLang="en-US" dirty="0"/>
              <a:t>型（无返回值）。 </a:t>
            </a:r>
          </a:p>
        </p:txBody>
      </p:sp>
    </p:spTree>
    <p:extLst>
      <p:ext uri="{BB962C8B-B14F-4D97-AF65-F5344CB8AC3E}">
        <p14:creationId xmlns:p14="http://schemas.microsoft.com/office/powerpoint/2010/main" val="3663532593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>
            <p:custDataLst>
              <p:tags r:id="rId2"/>
            </p:custDataLst>
          </p:nvPr>
        </p:nvSpPr>
        <p:spPr>
          <a:xfrm>
            <a:off x="0" y="1402143"/>
            <a:ext cx="12192000" cy="4053714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3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" y="1867535"/>
            <a:ext cx="4972050" cy="3295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6370" y="22098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07450" y="25146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2" name="图片 11" descr="漫画2"/>
          <p:cNvPicPr>
            <a:picLocks noChangeAspect="1"/>
          </p:cNvPicPr>
          <p:nvPr/>
        </p:nvPicPr>
        <p:blipFill>
          <a:blip r:embed="rId6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250190" y="742950"/>
            <a:ext cx="2744470" cy="53594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2">
                    <a:lumMod val="2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7.</a:t>
            </a:r>
            <a:r>
              <a:rPr lang="zh-CN" altLang="en-US" sz="2000" b="1" dirty="0">
                <a:solidFill>
                  <a:schemeClr val="bg2">
                    <a:lumMod val="2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  <a:cs typeface="幼圆" panose="02010509060101010101" charset="-122"/>
                <a:sym typeface="+mn-ea"/>
              </a:rPr>
              <a:t>课后练习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DB8C61-B1B7-6148-8DE9-A96E43C6AF54}"/>
              </a:ext>
            </a:extLst>
          </p:cNvPr>
          <p:cNvSpPr txBox="1"/>
          <p:nvPr/>
        </p:nvSpPr>
        <p:spPr>
          <a:xfrm>
            <a:off x="5537200" y="1831639"/>
            <a:ext cx="6373019" cy="2973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0.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在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C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语言中，每个语句必须以（  ）结束。</a:t>
            </a: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  A 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回车	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B 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分号	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C 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冒号	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D 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逗号</a:t>
            </a:r>
            <a:endParaRPr lang="en-US" altLang="zh-CN" sz="1600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宋体" panose="02010600030101010101" pitchFamily="2" charset="-122"/>
            </a:endParaRPr>
          </a:p>
          <a:p>
            <a:pPr lvl="1" fontAlgn="base">
              <a:lnSpc>
                <a:spcPct val="90000"/>
              </a:lnSpc>
              <a:buFont typeface="+mj-lt"/>
            </a:pPr>
            <a:endParaRPr lang="zh-CN" altLang="en-US" sz="1600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宋体" panose="02010600030101010101" pitchFamily="2" charset="-122"/>
            </a:endParaRP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1.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在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C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语言程序中，表达式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13%2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的结果是（  ）。</a:t>
            </a: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  A 3.5 	B 2		C 1	D 3</a:t>
            </a:r>
          </a:p>
          <a:p>
            <a:pPr lvl="1" fontAlgn="base">
              <a:lnSpc>
                <a:spcPct val="90000"/>
              </a:lnSpc>
              <a:buFont typeface="+mj-lt"/>
            </a:pPr>
            <a:endParaRPr lang="en-US" altLang="zh-CN" sz="1600" strike="noStrike" noProof="1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  <a:sym typeface="宋体" panose="02010600030101010101" pitchFamily="2" charset="-122"/>
            </a:endParaRP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2.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设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unsigned char a=27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，则执行完语句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a = a&gt;&gt;1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后，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a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的值是（  ）。</a:t>
            </a: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  A 5	B 4	  C 132	     D 13</a:t>
            </a: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3.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设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unsigned char b=6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，则执行完语句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b = b++;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后，</a:t>
            </a: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b</a:t>
            </a:r>
            <a:r>
              <a:rPr lang="zh-CN" altLang="en-US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的值是（  ）。</a:t>
            </a:r>
          </a:p>
          <a:p>
            <a:pPr lvl="1" fontAlgn="base">
              <a:lnSpc>
                <a:spcPct val="90000"/>
              </a:lnSpc>
              <a:buFont typeface="+mj-lt"/>
            </a:pPr>
            <a:r>
              <a:rPr lang="en-US" altLang="zh-CN" sz="1600" strike="noStrike" noProof="1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  <a:sym typeface="宋体" panose="02010600030101010101" pitchFamily="2" charset="-122"/>
              </a:rPr>
              <a:t>A 2		B 7		C 6		D 0</a:t>
            </a:r>
          </a:p>
          <a:p>
            <a:pPr lvl="1" fontAlgn="base">
              <a:lnSpc>
                <a:spcPct val="90000"/>
              </a:lnSpc>
              <a:buFont typeface="+mj-lt"/>
            </a:pPr>
            <a:endParaRPr lang="zh-CN" altLang="en-US" sz="1600" strike="noStrike" noProof="1">
              <a:solidFill>
                <a:schemeClr val="accent1">
                  <a:lumMod val="50000"/>
                </a:schemeClr>
              </a:solidFill>
              <a:latin typeface="黑体" panose="02010609060101010101" charset="-122"/>
              <a:ea typeface="黑体" panose="02010609060101010101" charset="-122"/>
              <a:sym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 rot="300000">
            <a:off x="8629650" y="3473450"/>
            <a:ext cx="1908810" cy="2723515"/>
            <a:chOff x="14101" y="5566"/>
            <a:chExt cx="3006" cy="4289"/>
          </a:xfrm>
        </p:grpSpPr>
        <p:pic>
          <p:nvPicPr>
            <p:cNvPr id="9" name="图片 8" descr="图片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80000">
              <a:off x="14101" y="6323"/>
              <a:ext cx="3006" cy="3533"/>
            </a:xfrm>
            <a:prstGeom prst="rect">
              <a:avLst/>
            </a:prstGeom>
          </p:spPr>
        </p:pic>
        <p:pic>
          <p:nvPicPr>
            <p:cNvPr id="12" name="图片 11" descr="微信图片_20220320160600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840000">
              <a:off x="15281" y="5566"/>
              <a:ext cx="1464" cy="129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4160" y="204470"/>
            <a:ext cx="5700395" cy="261620"/>
          </a:xfrm>
        </p:spPr>
        <p:txBody>
          <a:bodyPr/>
          <a:lstStyle/>
          <a:p>
            <a:r>
              <a:rPr sz="1800" b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创客海</a:t>
            </a:r>
            <a:r>
              <a:rPr lang="en-US" altLang="zh-CN" sz="1800" b="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——</a:t>
            </a:r>
            <a:r>
              <a:rPr sz="2000" b="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保姆级</a:t>
            </a:r>
            <a:r>
              <a:rPr lang="en-US" altLang="zh-CN" sz="1800" b="0" dirty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51</a:t>
            </a:r>
            <a:r>
              <a:rPr sz="1800" b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+mj-lt"/>
                <a:ea typeface="+mj-lt"/>
                <a:cs typeface="+mj-lt"/>
                <a:sym typeface="+mn-ea"/>
              </a:rPr>
              <a:t>单片机教学课程</a:t>
            </a:r>
            <a:br>
              <a:rPr lang="zh-CN" altLang="en-US" sz="1800" b="0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</a:br>
            <a:br>
              <a:rPr lang="zh-CN" altLang="en-US"/>
            </a:br>
            <a:endParaRPr lang="zh-CN" altLang="en-US"/>
          </a:p>
        </p:txBody>
      </p:sp>
      <p:pic>
        <p:nvPicPr>
          <p:cNvPr id="6" name="内容占位符 5" descr="创客海LOGO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90255" y="204470"/>
            <a:ext cx="417195" cy="4171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8255" y="919480"/>
            <a:ext cx="122085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zh-CN" altLang="en-US">
                <a:sym typeface="+mn-ea"/>
              </a:rPr>
            </a:br>
            <a:r>
              <a:rPr lang="zh-CN" altLang="en-US" sz="2400" b="1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新起点</a:t>
            </a:r>
            <a:r>
              <a:rPr lang="en-US" altLang="zh-CN" sz="2400" b="1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51</a:t>
            </a:r>
            <a:r>
              <a:rPr sz="2400" b="1" dirty="0">
                <a:solidFill>
                  <a:schemeClr val="bg2">
                    <a:lumMod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单片机实验板</a:t>
            </a:r>
            <a:endParaRPr lang="zh-CN" altLang="en-US" sz="2400" b="1">
              <a:solidFill>
                <a:schemeClr val="bg2">
                  <a:lumMod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38390" y="638048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 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3" name="图片 12" descr="漫画2"/>
          <p:cNvPicPr>
            <a:picLocks noChangeAspect="1"/>
          </p:cNvPicPr>
          <p:nvPr/>
        </p:nvPicPr>
        <p:blipFill>
          <a:blip r:embed="rId7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807450" y="25146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664950" y="2053291"/>
            <a:ext cx="7898130" cy="3681730"/>
            <a:chOff x="2452" y="3081"/>
            <a:chExt cx="12438" cy="5798"/>
          </a:xfrm>
        </p:grpSpPr>
        <p:pic>
          <p:nvPicPr>
            <p:cNvPr id="4" name="图片 1" descr="C:/Users/MAGICB~1/AppData/Local/Temp/kaimatting_20220308165400/output_20220308165420..pngoutput_20220308165420.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E5E6E1">
                    <a:alpha val="100000"/>
                  </a:srgbClr>
                </a:clrFrom>
                <a:clrTo>
                  <a:srgbClr val="E5E6E1">
                    <a:alpha val="100000"/>
                    <a:alpha val="0"/>
                  </a:srgbClr>
                </a:clrTo>
              </a:clrChange>
            </a:blip>
            <a:srcRect t="-90" r="-765" b="-289"/>
            <a:stretch>
              <a:fillRect/>
            </a:stretch>
          </p:blipFill>
          <p:spPr>
            <a:xfrm>
              <a:off x="2452" y="3081"/>
              <a:ext cx="8384" cy="5798"/>
            </a:xfrm>
            <a:prstGeom prst="rect">
              <a:avLst/>
            </a:prstGeom>
          </p:spPr>
        </p:pic>
        <p:pic>
          <p:nvPicPr>
            <p:cNvPr id="5" name="图片 4" descr="微信图片_2022032016005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6200000">
              <a:off x="10457" y="3577"/>
              <a:ext cx="4474" cy="4391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-141488" y="2146286"/>
            <a:ext cx="6738386" cy="2565428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FCA16A"/>
                </a:solidFill>
                <a:latin typeface="Broadway" panose="04040905080B02020502" charset="0"/>
                <a:cs typeface="Broadway" panose="04040905080B02020502" charset="0"/>
              </a:rPr>
              <a:t>THANK</a:t>
            </a:r>
            <a:br>
              <a:rPr lang="en-US" altLang="zh-CN" dirty="0">
                <a:solidFill>
                  <a:srgbClr val="FCA16A"/>
                </a:solidFill>
                <a:latin typeface="Broadway" panose="04040905080B02020502" charset="0"/>
                <a:cs typeface="Broadway" panose="04040905080B02020502" charset="0"/>
              </a:rPr>
            </a:br>
            <a:r>
              <a:rPr lang="en-US" altLang="zh-CN" dirty="0">
                <a:solidFill>
                  <a:srgbClr val="FCA16A"/>
                </a:solidFill>
                <a:latin typeface="Broadway" panose="04040905080B02020502" charset="0"/>
                <a:cs typeface="Broadway" panose="04040905080B02020502" charset="0"/>
              </a:rPr>
              <a:t>YOU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66370" y="22098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07450" y="25146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2" name="图片 11" descr="漫画2"/>
          <p:cNvPicPr>
            <a:picLocks noChangeAspect="1"/>
          </p:cNvPicPr>
          <p:nvPr/>
        </p:nvPicPr>
        <p:blipFill>
          <a:blip r:embed="rId6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2140" y="1748790"/>
            <a:ext cx="5354955" cy="3656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E">
                  <a:alpha val="100000"/>
                </a:srgbClr>
              </a:clrFrom>
              <a:clrTo>
                <a:srgbClr val="FFFFFE">
                  <a:alpha val="100000"/>
                  <a:alpha val="0"/>
                </a:srgbClr>
              </a:clrTo>
            </a:clrChange>
          </a:blip>
          <a:srcRect r="62665" b="57522"/>
          <a:stretch>
            <a:fillRect/>
          </a:stretch>
        </p:blipFill>
        <p:spPr>
          <a:xfrm flipH="1">
            <a:off x="4092575" y="3272155"/>
            <a:ext cx="80772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pic>
        <p:nvPicPr>
          <p:cNvPr id="11" name="图片 10" descr="创客海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9150" y="251460"/>
            <a:ext cx="368300" cy="3683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0" y="797560"/>
            <a:ext cx="12163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第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讲 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语言基础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69880" y="1466850"/>
            <a:ext cx="8541897" cy="4398448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742950" lvl="1" indent="0" fontAlgn="auto">
              <a:lnSpc>
                <a:spcPct val="200000"/>
              </a:lnSpc>
              <a:buFont typeface="Wingdings" panose="05000000000000000000" charset="0"/>
              <a:buChar char="ü"/>
            </a:pPr>
            <a:r>
              <a:rPr lang="zh-CN" altLang="en-US" sz="2000" b="1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  <a:sym typeface="+mn-ea"/>
              </a:rPr>
              <a:t>第</a:t>
            </a:r>
            <a:r>
              <a:rPr lang="en-US" altLang="zh-CN" sz="2000" b="1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  <a:sym typeface="+mn-ea"/>
              </a:rPr>
              <a:t>1</a:t>
            </a:r>
            <a:r>
              <a:rPr lang="zh-CN" altLang="en-US" sz="2000" b="1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  <a:sym typeface="+mn-ea"/>
              </a:rPr>
              <a:t>讲 学习大纲</a:t>
            </a:r>
            <a:r>
              <a:rPr lang="zh-CN" altLang="en-US" sz="200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a typeface="+mn-lt"/>
                <a:cs typeface="+mn-lt"/>
              </a:rPr>
              <a:t>：</a:t>
            </a:r>
            <a:endParaRPr lang="zh-CN" altLang="en-US" dirty="0">
              <a:ln>
                <a:noFill/>
              </a:ln>
              <a:solidFill>
                <a:schemeClr val="accent1">
                  <a:lumMod val="50000"/>
                </a:schemeClr>
              </a:solidFill>
              <a:ea typeface="+mn-lt"/>
              <a:cs typeface="+mn-lt"/>
            </a:endParaRPr>
          </a:p>
          <a:p>
            <a:pPr lvl="3">
              <a:lnSpc>
                <a:spcPct val="150000"/>
              </a:lnSpc>
            </a:pPr>
            <a:r>
              <a:rPr lang="en-US" altLang="zh-CN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0.   </a:t>
            </a:r>
            <a:r>
              <a:rPr lang="zh-CN" altLang="en-US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</a:rPr>
              <a:t>计算机语言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；</a:t>
            </a: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CN" altLang="en-US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a typeface="+mn-lt"/>
                <a:cs typeface="+mn-lt"/>
                <a:sym typeface="+mn-ea"/>
              </a:rPr>
              <a:t>进制转换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；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714500" lvl="3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位与字节；</a:t>
            </a: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3.   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语言的数据类型；</a:t>
            </a:r>
          </a:p>
          <a:p>
            <a:pPr lvl="3">
              <a:lnSpc>
                <a:spcPct val="150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4. 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单片机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的头文件、常量和变量；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语言常用运算符；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714500" lvl="3" indent="-342900">
              <a:lnSpc>
                <a:spcPct val="150000"/>
              </a:lnSpc>
              <a:buAutoNum type="arabicPeriod" startAt="5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C51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中常用的控制语句；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714500" lvl="3" indent="-342900">
              <a:lnSpc>
                <a:spcPct val="150000"/>
              </a:lnSpc>
              <a:buAutoNum type="arabicPeriod" startAt="5"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C51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程序的基本结构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  <a:p>
            <a:pPr marL="1714500" lvl="3" indent="-342900">
              <a:lnSpc>
                <a:spcPct val="150000"/>
              </a:lnSpc>
              <a:buAutoNum type="arabicPeriod" startAt="5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sym typeface="+mn-ea"/>
              </a:rPr>
              <a:t>课后练习；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438390" y="638048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5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87820" y="5941695"/>
            <a:ext cx="866140" cy="8070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07450" y="25146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0B4857FE-D2FA-4183-D34A-9A802A005A3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90" y="1924889"/>
            <a:ext cx="2460531" cy="344975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21385" y="1464389"/>
            <a:ext cx="10633710" cy="4213225"/>
          </a:xfrm>
        </p:spPr>
        <p:txBody>
          <a:bodyPr/>
          <a:lstStyle/>
          <a:p>
            <a:pPr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计算机无法识别人类的文字，只有用计算机语言写程序，计算机才能读懂并执行。</a:t>
            </a:r>
          </a:p>
          <a:p>
            <a:pPr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r>
              <a:rPr lang="zh-CN" altLang="en-US" sz="1800" dirty="0"/>
              <a:t>计算机语言分为以下三种：</a:t>
            </a:r>
            <a:endParaRPr lang="en-US" altLang="zh-CN" sz="1800" dirty="0"/>
          </a:p>
          <a:p>
            <a:pPr algn="l">
              <a:lnSpc>
                <a:spcPct val="150000"/>
              </a:lnSpc>
              <a:spcAft>
                <a:spcPts val="0"/>
              </a:spcAft>
              <a:buFont typeface="Wingdings" panose="05000000000000000000" charset="0"/>
              <a:buChar char="ü"/>
            </a:pPr>
            <a:endParaRPr lang="zh-CN" alt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0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）机器语言</a:t>
            </a:r>
            <a:r>
              <a:rPr lang="zh-CN" altLang="en-US" sz="1800" b="1" u="sng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用机器指令（0和1）编写，计算机能看懂并执行，机器语言是计算机的最爱。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机器只能识别二进制数：0，1，</a:t>
            </a: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例如：01010110，11101001→机器数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l">
              <a:lnSpc>
                <a:spcPct val="150000"/>
              </a:lnSpc>
              <a:spcAft>
                <a:spcPts val="0"/>
              </a:spcAft>
              <a:buNone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</a:pP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（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1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</a:rPr>
              <a:t>）汇编语言</a:t>
            </a:r>
            <a:r>
              <a:rPr lang="zh-CN" altLang="en-US" sz="1800" b="1" u="sng" dirty="0">
                <a:solidFill>
                  <a:schemeClr val="bg2">
                    <a:lumMod val="25000"/>
                  </a:schemeClr>
                </a:solidFill>
              </a:rPr>
              <a:t>：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是任何一种用于电子计算机、微处理器、微控制器或其他可编程器件的低级语言，亦称为</a:t>
            </a:r>
            <a:r>
              <a:rPr lang="zh-CN" altLang="en-US" sz="1800" b="1" u="sng" dirty="0">
                <a:solidFill>
                  <a:srgbClr val="C00000"/>
                </a:solidFill>
              </a:rPr>
              <a:t>符号语言</a:t>
            </a:r>
            <a:r>
              <a:rPr lang="zh-CN" altLang="en-US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。在汇编语言中，用助记符代替机器指令的操作码，用地址符号或标号代替指令或操作数的地址。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7450" y="25019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4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  <p:sp>
        <p:nvSpPr>
          <p:cNvPr id="9" name="标题 2">
            <a:extLst>
              <a:ext uri="{FF2B5EF4-FFF2-40B4-BE49-F238E27FC236}">
                <a16:creationId xmlns:a16="http://schemas.microsoft.com/office/drawing/2014/main" id="{34744EBD-8B44-E49E-399B-0FE007C98C3E}"/>
              </a:ext>
            </a:extLst>
          </p:cNvPr>
          <p:cNvSpPr txBox="1">
            <a:spLocks/>
          </p:cNvSpPr>
          <p:nvPr/>
        </p:nvSpPr>
        <p:spPr>
          <a:xfrm>
            <a:off x="0" y="748184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0.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计算机语言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748184"/>
            <a:ext cx="12192001" cy="441964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0.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计算机语言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34458" y="1248880"/>
            <a:ext cx="10594253" cy="4736788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2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）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C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语言：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+mj-lt"/>
            </a:endParaRPr>
          </a:p>
          <a:p>
            <a:endParaRPr lang="zh-CN" altLang="en-US" sz="2000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+mj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由来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是一种通用的编程语言，广泛用于系统软件与应用软件的开发。于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1969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年至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1973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年间，为了移植与开发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UNIX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操作系统，由肯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·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汤普逊与丹尼斯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·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里奇，以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B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语言为基础，在贝尔实验室设计、开发出来。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u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概念</a:t>
            </a:r>
            <a:r>
              <a:rPr lang="zh-CN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：</a:t>
            </a:r>
            <a:r>
              <a:rPr lang="en-US" altLang="zh-CN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r>
              <a:rPr lang="zh-CN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语言的设计目标是提供一种能以简易的方式编译、处理低级存储器、仅产生少量的机器码以及不需要任何运行环境支持便能运行的</a:t>
            </a:r>
            <a:r>
              <a:rPr lang="zh-CN" altLang="en-US" u="sng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编程语言</a:t>
            </a:r>
            <a:r>
              <a:rPr lang="zh-CN" altLang="en-US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。</a:t>
            </a:r>
            <a:endParaRPr lang="en-US" altLang="zh-CN" u="sng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rgbClr val="00B050"/>
              </a:buClr>
              <a:buFont typeface="Wingdings" panose="05000000000000000000" pitchFamily="2" charset="2"/>
              <a:buChar char="u"/>
            </a:pPr>
            <a:endParaRPr lang="en-US" altLang="zh-CN" u="sng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特点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语言描述问题比汇编语言迅速、工作量小、可读性好、易于调试、修改和移植，而代码质量与汇编语言相当。</a:t>
            </a: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j-lt"/>
              </a:rPr>
              <a:t>影响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语言具有高效、灵活、功能丰富、表达力强和较高的可移植性等特点，在程序员中备受青睐，成为最近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年使用最为广泛的编程语言之一。目前，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语言编译器普遍存在于各种不同的操作系统中，例如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Microsoft Windows, Mac OS X, Linux, Unix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等。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语言的设计影响了众多后来的编程语言，例如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C++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Objective-C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Java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C#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等。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  <a:p>
            <a:pPr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p"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565" y="251460"/>
            <a:ext cx="47339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创客海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保姆级</a:t>
            </a:r>
            <a:r>
              <a:rPr lang="en-US" altLang="zh-CN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51</a:t>
            </a:r>
            <a:r>
              <a:rPr lang="zh-CN" altLang="en-US"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单片机教学课程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807450" y="250190"/>
            <a:ext cx="320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创客海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QQ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群：</a:t>
            </a:r>
            <a:r>
              <a:rPr lang="en-US" altLang="zh-CN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rPr>
              <a:t>687775636</a:t>
            </a:r>
          </a:p>
        </p:txBody>
      </p:sp>
      <p:pic>
        <p:nvPicPr>
          <p:cNvPr id="24" name="图片 23" descr="创客海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436610" y="250190"/>
            <a:ext cx="370840" cy="3708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438390" y="6390640"/>
            <a:ext cx="476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创客海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——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新起点</a:t>
            </a:r>
            <a:r>
              <a:rPr lang="en-US" altLang="zh-CN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51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单片机入门教学课程</a:t>
            </a:r>
          </a:p>
        </p:txBody>
      </p:sp>
      <p:pic>
        <p:nvPicPr>
          <p:cNvPr id="16" name="图片 15" descr="漫画2"/>
          <p:cNvPicPr>
            <a:picLocks noChangeAspect="1"/>
          </p:cNvPicPr>
          <p:nvPr/>
        </p:nvPicPr>
        <p:blipFill>
          <a:blip r:embed="rId4">
            <a:clrChange>
              <a:clrFrom>
                <a:srgbClr val="EEF1F6">
                  <a:alpha val="100000"/>
                </a:srgbClr>
              </a:clrFrom>
              <a:clrTo>
                <a:srgbClr val="EEF1F6">
                  <a:alpha val="100000"/>
                  <a:alpha val="0"/>
                </a:srgbClr>
              </a:clrTo>
            </a:clrChange>
          </a:blip>
          <a:srcRect l="27083" t="15480" r="23117" b="10280"/>
          <a:stretch>
            <a:fillRect/>
          </a:stretch>
        </p:blipFill>
        <p:spPr>
          <a:xfrm>
            <a:off x="6666865" y="5951855"/>
            <a:ext cx="866140" cy="8070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748184"/>
            <a:ext cx="12192001" cy="441964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1.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进制转换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17601" y="1250310"/>
            <a:ext cx="10560050" cy="13500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十进制、二进制、十六进制之间的转换：</a:t>
            </a:r>
          </a:p>
          <a:p>
            <a:pPr>
              <a:buClr>
                <a:schemeClr val="accent1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十进制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：我们生活中常用的就是十进制数，十进制用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0~9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十个数码来表示数，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	  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进位规则是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latin typeface="+mn-lt"/>
              </a:rPr>
              <a:t>逢十进一，借一当十。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例如“今天吃了三碗米饭”其中的“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3”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就是十进制数。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B8EDB25-2EC5-5FB9-B28F-A33E3F195AE2}"/>
              </a:ext>
            </a:extLst>
          </p:cNvPr>
          <p:cNvGrpSpPr/>
          <p:nvPr/>
        </p:nvGrpSpPr>
        <p:grpSpPr>
          <a:xfrm>
            <a:off x="75565" y="250190"/>
            <a:ext cx="12124690" cy="6508750"/>
            <a:chOff x="75565" y="250190"/>
            <a:chExt cx="12124690" cy="6508750"/>
          </a:xfrm>
        </p:grpSpPr>
        <p:sp>
          <p:nvSpPr>
            <p:cNvPr id="6" name="文本框 5"/>
            <p:cNvSpPr txBox="1"/>
            <p:nvPr/>
          </p:nvSpPr>
          <p:spPr>
            <a:xfrm>
              <a:off x="75565" y="251460"/>
              <a:ext cx="47339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8807450" y="250190"/>
              <a:ext cx="32086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24" name="图片 23" descr="创客海LOGO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436610" y="250190"/>
              <a:ext cx="370840" cy="37084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438390" y="6390640"/>
              <a:ext cx="47618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6" name="图片 15" descr="漫画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6666865" y="5951855"/>
              <a:ext cx="866140" cy="807085"/>
            </a:xfrm>
            <a:prstGeom prst="rect">
              <a:avLst/>
            </a:prstGeom>
          </p:spPr>
        </p:pic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F913434-8A45-78E3-FF4A-E8587362E876}"/>
              </a:ext>
            </a:extLst>
          </p:cNvPr>
          <p:cNvSpPr txBox="1"/>
          <p:nvPr/>
        </p:nvSpPr>
        <p:spPr>
          <a:xfrm>
            <a:off x="1117601" y="2600325"/>
            <a:ext cx="1027429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		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二进制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：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二进制是计算机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单片机中常用的一种数制，二进制用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0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和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两个数码来表示数，</a:t>
            </a:r>
            <a:endParaRPr lang="en-US" altLang="zh-CN" sz="1600" spc="150" noProof="1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  <a:sym typeface="+mn-ea"/>
            </a:endParaRPr>
          </a:p>
          <a:p>
            <a:pPr marL="0" indent="0">
              <a:buNone/>
            </a:pP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      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	  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进位规则是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ea typeface="微软雅黑" panose="020B0503020204020204" charset="-122"/>
                <a:sym typeface="+mn-ea"/>
              </a:rPr>
              <a:t>逢二进一，借一当二。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例如十进制数值“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9”</a:t>
            </a:r>
            <a:r>
              <a:rPr lang="zh-CN" altLang="en-US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用二进制表示则为“</a:t>
            </a:r>
            <a:r>
              <a:rPr lang="en-US" altLang="zh-CN" sz="1600" spc="150" noProof="1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  <a:sym typeface="+mn-ea"/>
              </a:rPr>
              <a:t>1001”</a:t>
            </a:r>
          </a:p>
          <a:p>
            <a:pPr marL="0" indent="0">
              <a:buNone/>
            </a:pP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445E519-B60F-14FA-2E30-06F9C75559ED}"/>
              </a:ext>
            </a:extLst>
          </p:cNvPr>
          <p:cNvSpPr txBox="1"/>
          <p:nvPr/>
        </p:nvSpPr>
        <p:spPr>
          <a:xfrm>
            <a:off x="1117601" y="4029869"/>
            <a:ext cx="1075054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十六进制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：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也是计算机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/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单片机中常用的一种数制，它由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0~9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，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A~F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组成，字母不区分大小写。</a:t>
            </a:r>
            <a:endParaRPr lang="en-US" altLang="zh-CN" sz="1600" spc="15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</a:endParaRPr>
          </a:p>
          <a:p>
            <a:pPr indent="0">
              <a:buNone/>
            </a:pP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	     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与十进制对应的关系是：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0~9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对应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0~9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；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A~F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对应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10~15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；</a:t>
            </a:r>
            <a:endParaRPr lang="en-US" altLang="zh-CN" sz="1600" spc="15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</a:endParaRPr>
          </a:p>
          <a:p>
            <a:pPr indent="0">
              <a:buNone/>
            </a:pP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                进位规则是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FFFF00"/>
                </a:highlight>
                <a:ea typeface="微软雅黑" panose="020B0503020204020204" charset="-122"/>
              </a:rPr>
              <a:t>逢十六进一，借一当十六。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例如十进制数值“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80”</a:t>
            </a:r>
            <a:r>
              <a:rPr lang="zh-CN" altLang="en-US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用十六进制表示则为“</a:t>
            </a:r>
            <a:r>
              <a:rPr lang="en-US" altLang="zh-CN" sz="1600" spc="150" dirty="0">
                <a:solidFill>
                  <a:schemeClr val="accent1">
                    <a:lumMod val="50000"/>
                  </a:schemeClr>
                </a:solidFill>
                <a:ea typeface="微软雅黑" panose="020B0503020204020204" charset="-122"/>
              </a:rPr>
              <a:t>50”</a:t>
            </a:r>
          </a:p>
          <a:p>
            <a:pPr indent="0">
              <a:buNone/>
            </a:pPr>
            <a:endParaRPr lang="en-US" altLang="zh-CN" sz="1600" spc="150" dirty="0">
              <a:solidFill>
                <a:schemeClr val="accent1">
                  <a:lumMod val="50000"/>
                </a:schemeClr>
              </a:solidFill>
              <a:ea typeface="微软雅黑" panose="020B0503020204020204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在计算器上的简写分别是：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DEC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（十进制）、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BIN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（二进制）、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HEX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（十六进制）</a:t>
            </a:r>
            <a:endParaRPr lang="en-US" altLang="zh-CN" dirty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954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tx2"/>
            </a:gs>
            <a:gs pos="81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698818" y="1057794"/>
            <a:ext cx="7815262" cy="5182678"/>
          </a:xfrm>
        </p:spPr>
        <p:txBody>
          <a:bodyPr vert="horz" wrap="square" lIns="121932" tIns="60966" rIns="121932" bIns="60966" anchor="t"/>
          <a:lstStyle/>
          <a:p>
            <a:pPr eaLnBrk="1" fontAlgn="base" hangingPunct="1">
              <a:lnSpc>
                <a:spcPct val="90000"/>
              </a:lnSpc>
              <a:buNone/>
            </a:pPr>
            <a:r>
              <a:rPr 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二进制数：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“1110 0010”</a:t>
            </a:r>
            <a:r>
              <a:rPr lang="zh-CN" altLang="en-US" sz="1800" strike="noStrike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转十进制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为：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“226”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 eaLnBrk="1" fontAlgn="base" hangingPunct="1">
              <a:lnSpc>
                <a:spcPct val="90000"/>
              </a:lnSpc>
              <a:buNone/>
            </a:pPr>
            <a:endParaRPr lang="en-US" altLang="zh-CN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r>
              <a:rPr lang="zh-CN" altLang="en-US" sz="1800" strike="noStrike" noProof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转十六进制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为：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“E2”</a:t>
            </a:r>
          </a:p>
          <a:p>
            <a:pPr eaLnBrk="1" fontAlgn="base" hangingPunct="1">
              <a:lnSpc>
                <a:spcPct val="90000"/>
              </a:lnSpc>
              <a:buNone/>
            </a:pP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十进制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226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除以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16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商为 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，余数为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，其中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14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在十六进制中用字母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“E” 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表示，所以十六进制的值为</a:t>
            </a:r>
            <a:r>
              <a:rPr lang="en-US" altLang="zh-CN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“E2”</a:t>
            </a:r>
            <a:r>
              <a:rPr lang="zh-CN" altLang="en-US" sz="1800" strike="noStrike" noProof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r>
              <a:rPr lang="zh-CN" altLang="en-US" strike="noStrike" noProof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提示：进行进制转换时可以借助系统自带的计算器功能，选择程序员模式。</a:t>
            </a: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z="2400" strike="noStrike" noProof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eaLnBrk="1" fontAlgn="base" hangingPunct="1">
              <a:lnSpc>
                <a:spcPct val="90000"/>
              </a:lnSpc>
              <a:buNone/>
            </a:pPr>
            <a:r>
              <a:rPr lang="en-US" altLang="zh-CN" sz="2400" strike="noStrike" noProof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endParaRPr lang="en-US" altLang="zh-CN" sz="2400" strike="noStrike" noProof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77189218"/>
              </p:ext>
            </p:extLst>
          </p:nvPr>
        </p:nvGraphicFramePr>
        <p:xfrm>
          <a:off x="881061" y="1562482"/>
          <a:ext cx="6651944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14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14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4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05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24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14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14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314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43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4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</a:t>
                      </a:r>
                      <a:r>
                        <a:rPr lang="en-US" altLang="zh-CN" sz="3200" baseline="3000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  <a:r>
                        <a:rPr lang="en-US" altLang="zh-CN" sz="3200" baseline="3000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975364617"/>
              </p:ext>
            </p:extLst>
          </p:nvPr>
        </p:nvGraphicFramePr>
        <p:xfrm>
          <a:off x="1884227" y="4320159"/>
          <a:ext cx="2925263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6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49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E</a:t>
                      </a:r>
                      <a:r>
                        <a:rPr lang="zh-CN" altLang="en-US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（</a:t>
                      </a: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14</a:t>
                      </a:r>
                      <a:r>
                        <a:rPr lang="zh-CN" altLang="en-US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）</a:t>
                      </a:r>
                      <a:endParaRPr lang="en-US" altLang="zh-CN" sz="3200" dirty="0">
                        <a:solidFill>
                          <a:schemeClr val="tx1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</a:t>
                      </a:r>
                      <a:r>
                        <a:rPr lang="en-US" altLang="zh-CN" sz="3200" baseline="3000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3200" dirty="0">
                          <a:solidFill>
                            <a:schemeClr val="tx1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16</a:t>
                      </a:r>
                      <a:r>
                        <a:rPr lang="en-US" altLang="zh-CN" sz="3200" baseline="30000" dirty="0">
                          <a:solidFill>
                            <a:schemeClr val="tx1"/>
                          </a:solidFill>
                          <a:uFillTx/>
                          <a:latin typeface="黑体" panose="02010609060101010101" charset="-122"/>
                          <a:ea typeface="黑体" panose="02010609060101010101" charset="-122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695F67CE-D292-2FB2-22EC-7628EA23A82D}"/>
              </a:ext>
            </a:extLst>
          </p:cNvPr>
          <p:cNvGrpSpPr/>
          <p:nvPr/>
        </p:nvGrpSpPr>
        <p:grpSpPr>
          <a:xfrm>
            <a:off x="75565" y="250190"/>
            <a:ext cx="12124690" cy="6508750"/>
            <a:chOff x="75565" y="250190"/>
            <a:chExt cx="12124690" cy="6508750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F1130E1-20EC-4786-7316-0122E2FD549E}"/>
                </a:ext>
              </a:extLst>
            </p:cNvPr>
            <p:cNvSpPr txBox="1"/>
            <p:nvPr/>
          </p:nvSpPr>
          <p:spPr>
            <a:xfrm>
              <a:off x="75565" y="251460"/>
              <a:ext cx="47339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0C5B682-E690-37D5-BD01-A846F176DE51}"/>
                </a:ext>
              </a:extLst>
            </p:cNvPr>
            <p:cNvSpPr txBox="1"/>
            <p:nvPr/>
          </p:nvSpPr>
          <p:spPr>
            <a:xfrm>
              <a:off x="8807450" y="250190"/>
              <a:ext cx="32086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9" name="图片 8" descr="创客海LOGO">
              <a:extLst>
                <a:ext uri="{FF2B5EF4-FFF2-40B4-BE49-F238E27FC236}">
                  <a16:creationId xmlns:a16="http://schemas.microsoft.com/office/drawing/2014/main" id="{240B6FF7-0954-9933-5255-6FF8C75F9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436610" y="250190"/>
              <a:ext cx="370840" cy="370840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5517949-44D3-44D3-00B9-2A585A3FFF0B}"/>
                </a:ext>
              </a:extLst>
            </p:cNvPr>
            <p:cNvSpPr txBox="1"/>
            <p:nvPr/>
          </p:nvSpPr>
          <p:spPr>
            <a:xfrm>
              <a:off x="7438390" y="6390640"/>
              <a:ext cx="47618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1" name="图片 10" descr="漫画2">
              <a:extLst>
                <a:ext uri="{FF2B5EF4-FFF2-40B4-BE49-F238E27FC236}">
                  <a16:creationId xmlns:a16="http://schemas.microsoft.com/office/drawing/2014/main" id="{579EC42E-2E84-8DBE-61B6-1911378F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6666865" y="5951855"/>
              <a:ext cx="866140" cy="807085"/>
            </a:xfrm>
            <a:prstGeom prst="rect">
              <a:avLst/>
            </a:prstGeom>
          </p:spPr>
        </p:pic>
      </p:grpSp>
      <p:pic>
        <p:nvPicPr>
          <p:cNvPr id="5" name="图片 4" descr="表格&#10;&#10;描述已自动生成">
            <a:extLst>
              <a:ext uri="{FF2B5EF4-FFF2-40B4-BE49-F238E27FC236}">
                <a16:creationId xmlns:a16="http://schemas.microsoft.com/office/drawing/2014/main" id="{125B65F8-3B31-FA00-A37E-6770EF7718C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40" y="1867419"/>
            <a:ext cx="3922895" cy="3903967"/>
          </a:xfrm>
          <a:prstGeom prst="rect">
            <a:avLst/>
          </a:prstGeom>
        </p:spPr>
      </p:pic>
      <p:sp>
        <p:nvSpPr>
          <p:cNvPr id="14" name="标题 2">
            <a:extLst>
              <a:ext uri="{FF2B5EF4-FFF2-40B4-BE49-F238E27FC236}">
                <a16:creationId xmlns:a16="http://schemas.microsoft.com/office/drawing/2014/main" id="{558F5648-EC96-3A9E-C8C2-A45FEB47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8708"/>
            <a:ext cx="12192001" cy="441964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1.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进制转换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Grp="1"/>
          </p:cNvSpPr>
          <p:nvPr>
            <p:ph idx="1"/>
          </p:nvPr>
        </p:nvSpPr>
        <p:spPr>
          <a:xfrm>
            <a:off x="842168" y="1367920"/>
            <a:ext cx="10731182" cy="4091940"/>
          </a:xfrm>
        </p:spPr>
        <p:txBody>
          <a:bodyPr vert="horz" wrap="square" lIns="121932" tIns="60966" rIns="121932" bIns="60966" anchor="t"/>
          <a:lstStyle/>
          <a:p>
            <a:pPr eaLnBrk="1" fontAlgn="base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程序设计离不开数据，程序的执行实质就是数据之间的交换与运算。在计算机中数据的最小单位是字位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(bit)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，比字位更大的单位是字节</a:t>
            </a:r>
            <a:r>
              <a:rPr lang="en-US" altLang="zh-CN" sz="1800" dirty="0">
                <a:solidFill>
                  <a:schemeClr val="tx1"/>
                </a:solidFill>
                <a:latin typeface="+mn-ea"/>
                <a:ea typeface="+mn-ea"/>
              </a:rPr>
              <a:t>(Byte)</a:t>
            </a:r>
            <a:r>
              <a:rPr lang="zh-CN" altLang="en-US" sz="18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</a:p>
          <a:p>
            <a:pPr eaLnBrk="1" fontAlgn="base" hangingPunct="1">
              <a:lnSpc>
                <a:spcPct val="90000"/>
              </a:lnSpc>
              <a:buNone/>
            </a:pPr>
            <a:endParaRPr lang="zh-CN" altLang="en-US" strike="noStrike" noProof="1">
              <a:solidFill>
                <a:schemeClr val="tx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strike="noStrike" noProof="1">
                <a:solidFill>
                  <a:schemeClr val="bg1"/>
                </a:solidFill>
                <a:effectLst/>
                <a:latin typeface="黑体" panose="02010609060101010101" charset="-122"/>
                <a:ea typeface="黑体" panose="02010609060101010101" charset="-122"/>
              </a:rPr>
              <a:t>	</a:t>
            </a:r>
            <a:r>
              <a:rPr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1B （byte，字节）= 8 bit；</a:t>
            </a:r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	1KB（Kibibyte，千字节）=1024B</a:t>
            </a:r>
            <a:r>
              <a:rPr lang="zh-CN" altLang="en-US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；</a:t>
            </a:r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altLang="zh-CN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	1MB（Mebibyte，兆字节，百万字节，简称“兆”）=1024KB</a:t>
            </a:r>
            <a:r>
              <a:rPr lang="zh-CN" altLang="en-US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；</a:t>
            </a:r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altLang="zh-CN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	1GB（Gigabyte，吉字节，十亿字节，又称“千兆”）=1024MB</a:t>
            </a:r>
            <a:r>
              <a:rPr lang="zh-CN" altLang="en-US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；</a:t>
            </a:r>
          </a:p>
          <a:p>
            <a:pPr marL="457200" lvl="1" indent="0" fontAlgn="base">
              <a:lnSpc>
                <a:spcPct val="90000"/>
              </a:lnSpc>
              <a:buNone/>
            </a:pPr>
            <a:r>
              <a:rPr lang="en-US" altLang="zh-CN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	</a:t>
            </a:r>
            <a:r>
              <a:rPr lang="zh-CN" altLang="en-US" sz="2000" b="1" strike="noStrike" noProof="1">
                <a:solidFill>
                  <a:srgbClr val="00B050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1TB（Terabyte，万亿字节，太字节）=1024GB；</a:t>
            </a:r>
          </a:p>
          <a:p>
            <a:pPr marL="457200" lvl="1" indent="0" fontAlgn="base">
              <a:lnSpc>
                <a:spcPct val="90000"/>
              </a:lnSpc>
              <a:buNone/>
            </a:pPr>
            <a:endParaRPr lang="zh-CN" altLang="en-US" sz="2450" strike="noStrike" noProof="1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  <a:p>
            <a:pPr marL="457200" lvl="1" indent="0" fontAlgn="base">
              <a:lnSpc>
                <a:spcPct val="90000"/>
              </a:lnSpc>
              <a:buNone/>
            </a:pPr>
            <a:endParaRPr lang="zh-CN" altLang="en-US" sz="2450" strike="noStrike" noProof="1">
              <a:solidFill>
                <a:schemeClr val="bg1"/>
              </a:solidFill>
              <a:effectLst/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61A4B4E-14BF-F52B-98C4-268FC33A0F72}"/>
              </a:ext>
            </a:extLst>
          </p:cNvPr>
          <p:cNvGrpSpPr/>
          <p:nvPr/>
        </p:nvGrpSpPr>
        <p:grpSpPr>
          <a:xfrm>
            <a:off x="75565" y="250190"/>
            <a:ext cx="12124690" cy="6508750"/>
            <a:chOff x="75565" y="250190"/>
            <a:chExt cx="12124690" cy="650875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BB453273-DD32-350D-75F6-C573571B748E}"/>
                </a:ext>
              </a:extLst>
            </p:cNvPr>
            <p:cNvSpPr txBox="1"/>
            <p:nvPr/>
          </p:nvSpPr>
          <p:spPr>
            <a:xfrm>
              <a:off x="75565" y="251460"/>
              <a:ext cx="47339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 dirty="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 dirty="0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0A78C7A-0E75-F187-14BE-FB57A873398A}"/>
                </a:ext>
              </a:extLst>
            </p:cNvPr>
            <p:cNvSpPr txBox="1"/>
            <p:nvPr/>
          </p:nvSpPr>
          <p:spPr>
            <a:xfrm>
              <a:off x="8807450" y="250190"/>
              <a:ext cx="32086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8" name="图片 7" descr="创客海LOGO">
              <a:extLst>
                <a:ext uri="{FF2B5EF4-FFF2-40B4-BE49-F238E27FC236}">
                  <a16:creationId xmlns:a16="http://schemas.microsoft.com/office/drawing/2014/main" id="{FE87FA74-49FA-384E-BC9A-649C7D2E8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8436610" y="250190"/>
              <a:ext cx="370840" cy="370840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32F691A-BE02-4696-66D3-8CF5FF0FAAA2}"/>
                </a:ext>
              </a:extLst>
            </p:cNvPr>
            <p:cNvSpPr txBox="1"/>
            <p:nvPr/>
          </p:nvSpPr>
          <p:spPr>
            <a:xfrm>
              <a:off x="7438390" y="6390640"/>
              <a:ext cx="47618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  <p:pic>
          <p:nvPicPr>
            <p:cNvPr id="10" name="图片 9" descr="漫画2">
              <a:extLst>
                <a:ext uri="{FF2B5EF4-FFF2-40B4-BE49-F238E27FC236}">
                  <a16:creationId xmlns:a16="http://schemas.microsoft.com/office/drawing/2014/main" id="{6CBBDE48-F884-1373-163F-B708C4BB0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6666865" y="5951855"/>
              <a:ext cx="866140" cy="807085"/>
            </a:xfrm>
            <a:prstGeom prst="rect">
              <a:avLst/>
            </a:prstGeom>
          </p:spPr>
        </p:pic>
      </p:grpSp>
      <p:sp>
        <p:nvSpPr>
          <p:cNvPr id="11" name="标题 2">
            <a:extLst>
              <a:ext uri="{FF2B5EF4-FFF2-40B4-BE49-F238E27FC236}">
                <a16:creationId xmlns:a16="http://schemas.microsoft.com/office/drawing/2014/main" id="{D4E4978F-1BDA-7360-6DE2-5490317E9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588708"/>
            <a:ext cx="12192001" cy="441964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2. 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位与字节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文本框 1"/>
          <p:cNvSpPr txBox="1"/>
          <p:nvPr/>
        </p:nvSpPr>
        <p:spPr>
          <a:xfrm>
            <a:off x="336550" y="1288092"/>
            <a:ext cx="11690350" cy="87139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1" indent="457200">
              <a:lnSpc>
                <a:spcPct val="150000"/>
              </a:lnSpc>
            </a:pPr>
            <a:r>
              <a:rPr lang="en-US" altLang="zh-CN" dirty="0">
                <a:latin typeface="+mn-ea"/>
                <a:sym typeface="宋体" panose="02010600030101010101" pitchFamily="2" charset="-122"/>
              </a:rPr>
              <a:t>C</a:t>
            </a:r>
            <a:r>
              <a:rPr lang="zh-CN" altLang="en-US" dirty="0">
                <a:latin typeface="+mn-ea"/>
                <a:sym typeface="宋体" panose="02010600030101010101" pitchFamily="2" charset="-122"/>
              </a:rPr>
              <a:t>语言中</a:t>
            </a:r>
            <a:r>
              <a:rPr lang="zh-CN" altLang="zh-CN" dirty="0">
                <a:latin typeface="+mn-ea"/>
                <a:sym typeface="宋体" panose="02010600030101010101" pitchFamily="2" charset="-122"/>
              </a:rPr>
              <a:t>数据在计算机中存放情况由数据类型决定</a:t>
            </a:r>
            <a:r>
              <a:rPr lang="zh-CN" altLang="en-US" dirty="0">
                <a:latin typeface="+mn-ea"/>
                <a:sym typeface="宋体" panose="02010600030101010101" pitchFamily="2" charset="-122"/>
              </a:rPr>
              <a:t>。数据类型可分为基本数据类型和复杂数据类型，复杂数据类型由基本数据类型构造而成。</a:t>
            </a:r>
            <a:r>
              <a:rPr lang="en-US" altLang="zh-CN" dirty="0">
                <a:latin typeface="+mn-ea"/>
                <a:sym typeface="宋体" panose="02010600030101010101" pitchFamily="2" charset="-122"/>
              </a:rPr>
              <a:t>C</a:t>
            </a:r>
            <a:r>
              <a:rPr lang="zh-CN" altLang="en-US" dirty="0">
                <a:latin typeface="+mn-ea"/>
                <a:sym typeface="宋体" panose="02010600030101010101" pitchFamily="2" charset="-122"/>
              </a:rPr>
              <a:t>语言中基本数据类型如下表所示：</a:t>
            </a:r>
          </a:p>
        </p:txBody>
      </p:sp>
      <p:graphicFrame>
        <p:nvGraphicFramePr>
          <p:cNvPr id="14339" name="表格占位符 14338"/>
          <p:cNvGraphicFramePr>
            <a:graphicFrameLocks noGrp="1"/>
          </p:cNvGraphicFramePr>
          <p:nvPr>
            <p:ph type="tbl"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8436204"/>
              </p:ext>
            </p:extLst>
          </p:nvPr>
        </p:nvGraphicFramePr>
        <p:xfrm>
          <a:off x="2182177" y="2234811"/>
          <a:ext cx="8229600" cy="35687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61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8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1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数据类型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关键字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所占位数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panose="020F0502020204030204" charset="0"/>
                        </a:rPr>
                        <a:t>表示数值范围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75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位类型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bit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1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0 ~ 1 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无符号字符型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unsigned char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8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0 ~ 255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17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有符号字符型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char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8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-128 ~ 127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无符号整型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unsigned int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16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0 ~ 65535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1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有符号整型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int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16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-32768 ~ 32767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75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无符长整型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unsigned long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32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0 ~ 4294967295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4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单精度实型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float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32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3.4e-38 ~ 3.4e38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751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双精度实型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double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64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lvl="1" indent="-28575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24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lvl="2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0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lvl="3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–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lvl="4" indent="-2286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sz="1800" u="none" kern="1200" baseline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panose="020F0502020204030204" charset="0"/>
                        </a:rPr>
                        <a:t>1.7e-308 ~ 1.7e308</a:t>
                      </a: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标题 2">
            <a:extLst>
              <a:ext uri="{FF2B5EF4-FFF2-40B4-BE49-F238E27FC236}">
                <a16:creationId xmlns:a16="http://schemas.microsoft.com/office/drawing/2014/main" id="{C42E55C1-54D1-A5F2-0D1A-76E340706EAC}"/>
              </a:ext>
            </a:extLst>
          </p:cNvPr>
          <p:cNvSpPr txBox="1">
            <a:spLocks/>
          </p:cNvSpPr>
          <p:nvPr/>
        </p:nvSpPr>
        <p:spPr>
          <a:xfrm>
            <a:off x="0" y="748184"/>
            <a:ext cx="12192001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algn="ctr"/>
            <a:r>
              <a:rPr lang="en-US" altLang="zh-CN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3. C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语言的数据类型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D866572-7BD6-C553-8DD9-D83ADADF56A4}"/>
              </a:ext>
            </a:extLst>
          </p:cNvPr>
          <p:cNvGrpSpPr/>
          <p:nvPr/>
        </p:nvGrpSpPr>
        <p:grpSpPr>
          <a:xfrm>
            <a:off x="75565" y="250190"/>
            <a:ext cx="12124690" cy="6508750"/>
            <a:chOff x="75565" y="250190"/>
            <a:chExt cx="12124690" cy="6508750"/>
          </a:xfrm>
        </p:grpSpPr>
        <p:pic>
          <p:nvPicPr>
            <p:cNvPr id="12" name="图片 11" descr="漫画2">
              <a:extLst>
                <a:ext uri="{FF2B5EF4-FFF2-40B4-BE49-F238E27FC236}">
                  <a16:creationId xmlns:a16="http://schemas.microsoft.com/office/drawing/2014/main" id="{2040EBB5-C64C-4B3F-6386-5A8B0E6D3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EF1F6">
                    <a:alpha val="100000"/>
                  </a:srgbClr>
                </a:clrFrom>
                <a:clrTo>
                  <a:srgbClr val="EEF1F6">
                    <a:alpha val="100000"/>
                    <a:alpha val="0"/>
                  </a:srgbClr>
                </a:clrTo>
              </a:clrChange>
            </a:blip>
            <a:srcRect l="27083" t="15480" r="23117" b="10280"/>
            <a:stretch>
              <a:fillRect/>
            </a:stretch>
          </p:blipFill>
          <p:spPr>
            <a:xfrm>
              <a:off x="10700385" y="5583555"/>
              <a:ext cx="866140" cy="807085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7C34C7B-8850-E9AD-3F1A-87A974EE8874}"/>
                </a:ext>
              </a:extLst>
            </p:cNvPr>
            <p:cNvSpPr txBox="1"/>
            <p:nvPr/>
          </p:nvSpPr>
          <p:spPr>
            <a:xfrm>
              <a:off x="75565" y="251460"/>
              <a:ext cx="4733925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创客海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——</a:t>
              </a:r>
              <a:r>
                <a:rPr lang="zh-CN" altLang="en-US" sz="2000"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保姆级</a:t>
              </a:r>
              <a:r>
                <a:rPr lang="en-US" altLang="zh-CN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51</a:t>
              </a:r>
              <a:r>
                <a:rPr lang="zh-CN" altLang="en-US"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单片机教学课程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A729B915-34CA-DC45-AFCD-96CCAFB9B37F}"/>
                </a:ext>
              </a:extLst>
            </p:cNvPr>
            <p:cNvSpPr txBox="1"/>
            <p:nvPr/>
          </p:nvSpPr>
          <p:spPr>
            <a:xfrm>
              <a:off x="8807450" y="250190"/>
              <a:ext cx="320865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创客海</a:t>
              </a:r>
              <a:r>
                <a:rPr lang="en-US" altLang="zh-CN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QQ</a:t>
              </a:r>
              <a:r>
                <a:rPr lang="zh-CN" altLang="en-US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群：</a:t>
              </a:r>
              <a:r>
                <a:rPr lang="en-US" altLang="zh-CN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687775636</a:t>
              </a:r>
            </a:p>
          </p:txBody>
        </p:sp>
        <p:pic>
          <p:nvPicPr>
            <p:cNvPr id="10" name="图片 9" descr="创客海LOGO">
              <a:extLst>
                <a:ext uri="{FF2B5EF4-FFF2-40B4-BE49-F238E27FC236}">
                  <a16:creationId xmlns:a16="http://schemas.microsoft.com/office/drawing/2014/main" id="{CDA92461-2199-0006-F0ED-CEAC2B004D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8436610" y="250190"/>
              <a:ext cx="370840" cy="37084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4B22CE4-4264-A2B8-A65C-36B7355F52E4}"/>
                </a:ext>
              </a:extLst>
            </p:cNvPr>
            <p:cNvSpPr txBox="1"/>
            <p:nvPr/>
          </p:nvSpPr>
          <p:spPr>
            <a:xfrm>
              <a:off x="7438390" y="6390640"/>
              <a:ext cx="476186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创客海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——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新起点</a:t>
              </a:r>
              <a:r>
                <a:rPr lang="en-US" altLang="zh-CN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51</a:t>
              </a:r>
              <a:r>
                <a:rPr lang="zh-CN" altLang="en-US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单片机入门教学课程</a:t>
              </a:r>
            </a:p>
          </p:txBody>
        </p:sp>
      </p:grpSp>
      <p:sp>
        <p:nvSpPr>
          <p:cNvPr id="12343" name="文本框 2"/>
          <p:cNvSpPr txBox="1"/>
          <p:nvPr/>
        </p:nvSpPr>
        <p:spPr>
          <a:xfrm>
            <a:off x="2182177" y="6014282"/>
            <a:ext cx="11690350" cy="31393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lvl="1" indent="0">
              <a:lnSpc>
                <a:spcPct val="90000"/>
              </a:lnSpc>
            </a:pP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*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注：有符号位的最高位是符号位，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“0”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表示正数，</a:t>
            </a:r>
            <a:r>
              <a:rPr lang="en-US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“1”</a:t>
            </a: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表示负数。</a:t>
            </a:r>
          </a:p>
        </p:txBody>
      </p:sp>
    </p:spTree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d_f_h"/>
  <p:tag name="KSO_WM_SLIDE_LAYOUT_CNT" val="1_1_1"/>
  <p:tag name="KSO_WM_SLIDE_TYPE" val="text"/>
  <p:tag name="KSO_WM_BEAUTIFY_FLAG" val="#wm#"/>
  <p:tag name="KSO_WM_SLIDE_POSITION" val="69.3*325.425"/>
  <p:tag name="KSO_WM_SLIDE_SIZE" val="199.95*201.15"/>
  <p:tag name="KSO_WM_COMBINE_RELATE_SLIDE_ID" val="background20184520_8"/>
  <p:tag name="KSO_WM_TEMPLATE_CATEGORY" val="custom"/>
  <p:tag name="KSO_WM_TEMPLATE_INDEX" val="20184862"/>
  <p:tag name="KSO_WM_SLIDE_ID" val="custom20184862_10"/>
  <p:tag name="KSO_WM_SLIDE_INDEX" val="10"/>
  <p:tag name="KSO_WM_TEMPLATE_SUBCATEGORY" val="0"/>
  <p:tag name="KSO_WM_SLIDE_SUBTYPE" val="picTxt"/>
  <p:tag name="KSO_WM_TEMPLATE_MASTER_TYPE" val="1"/>
  <p:tag name="KSO_WM_TEMPLATE_COLOR_TYPE" val="1"/>
  <p:tag name="KSO_WM_SPECIAL_SOURCE" val="bdnull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20184862_10*i*0"/>
  <p:tag name="KSO_WM_TEMPLATE_CATEGORY" val="custom"/>
  <p:tag name="KSO_WM_TEMPLATE_INDEX" val="20184862"/>
  <p:tag name="KSO_WM_UNIT_INDEX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a"/>
  <p:tag name="KSO_WM_UNIT_INDEX" val="1"/>
  <p:tag name="KSO_WM_UNIT_LAYERLEVEL" val="1"/>
  <p:tag name="KSO_WM_UNIT_VALUE" val="22"/>
  <p:tag name="KSO_WM_UNIT_ISCONTENTSTITLE" val="0"/>
  <p:tag name="KSO_WM_UNIT_HIGHLIGHT" val="0"/>
  <p:tag name="KSO_WM_UNIT_COMPATIBLE" val="0"/>
  <p:tag name="KSO_WM_BEAUTIFY_FLAG" val="#wm#"/>
  <p:tag name="KSO_WM_UNIT_ID" val="custom20184862_1*a*1"/>
  <p:tag name="KSO_WM_UNIT_PRESET_TEXT" val="品牌推广方案"/>
  <p:tag name="KSO_WM_UNIT_NOCLEAR" val="0"/>
  <p:tag name="KSO_WM_UNIT_DIAGRAM_ISNUMVISUAL" val="0"/>
  <p:tag name="KSO_WM_UNIT_DIAGRAM_ISREFERUNIT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TAG_VERSION" val="1.0"/>
  <p:tag name="KSO_WM_UNIT_TYPE" val="b"/>
  <p:tag name="KSO_WM_UNIT_INDEX" val="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ID" val="custom20184862_1*b*1"/>
  <p:tag name="KSO_WM_UNIT_PRESET_TEXT" val="汇报人姓名"/>
  <p:tag name="KSO_WM_UNIT_NOCLEAR" val="0"/>
  <p:tag name="KSO_WM_UNIT_DIAGRAM_ISNUMVISUAL" val="0"/>
  <p:tag name="KSO_WM_UNIT_DIAGRAM_ISREFERUNIT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  <p:tag name="KSO_WM_SPECIAL_SOURCE" val="bdnull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6、7、8、10、22、30"/>
  <p:tag name="KSO_WM_SLIDE_ID" val="custom20184862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4862"/>
  <p:tag name="KSO_WM_SLIDE_LAYOUT" val="a_b"/>
  <p:tag name="KSO_WM_SLIDE_LAYOUT_CNT" val="1_1"/>
  <p:tag name="KSO_WM_COMBINE_RELATE_SLIDE_ID" val="background20184520_1"/>
  <p:tag name="KSO_WM_TEMPLATE_MASTER_TYPE" val="1"/>
  <p:tag name="KSO_WM_TEMPLATE_COLOR_TYPE" val="1"/>
  <p:tag name="KSO_WM_TEMPLATE_MASTER_THUMB_INDEX" val="12"/>
  <p:tag name="KSO_WM_SPECIAL_SOURCE" val="bdnull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  <p:tag name="KSO_WM_SPECIAL_SOURCE" val="bdnull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  <p:tag name="KSO_WM_SPECIAL_SOURCE" val="bdnull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3b47dcf-182a-49e4-991c-d4305be893a8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3e1b3b4-3196-4df6-820f-e1cadaac9c16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862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7"/>
  <p:tag name="KSO_WM_SLIDE_LAYOUT" val="d_h_p"/>
  <p:tag name="KSO_WM_SLIDE_LAYOUT_CNT" val="1_1_1"/>
  <p:tag name="KSO_WM_SLIDE_TYPE" val="text"/>
  <p:tag name="KSO_WM_BEAUTIFY_FLAG" val="#wm#"/>
  <p:tag name="KSO_WM_SLIDE_POSITION" val="69.2499*131.516"/>
  <p:tag name="KSO_WM_SLIDE_SIZE" val="849.607*284.571"/>
  <p:tag name="KSO_WM_COMBINE_RELATE_SLIDE_ID" val="background20184520_10"/>
  <p:tag name="KSO_WM_TEMPLATE_CATEGORY" val="custom"/>
  <p:tag name="KSO_WM_TEMPLATE_INDEX" val="20184862"/>
  <p:tag name="KSO_WM_SLIDE_ID" val="custom20184862_12"/>
  <p:tag name="KSO_WM_SLIDE_INDEX" val="12"/>
  <p:tag name="KSO_WM_DIAGRAM_GROUP_CODE" val="p1-1"/>
  <p:tag name="KSO_WM_TEMPLATE_SUBCATEGORY" val="0"/>
  <p:tag name="KSO_WM_SLIDE_SUBTYPE" val="diag"/>
  <p:tag name="KSO_WM_SLIDE_DIAGTYPE" val="p"/>
  <p:tag name="KSO_WM_TEMPLATE_MASTER_TYPE" val="1"/>
  <p:tag name="KSO_WM_TEMPLATE_COLOR_TYPE" val="1"/>
  <p:tag name="KSO_WM_SPECIAL_SOURCE" val="bdnul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GROUP_CODE" val="p1-1"/>
  <p:tag name="KSO_WM_TAG_VERSION" val="1.0"/>
  <p:tag name="KSO_WM_BEAUTIFY_FLAG" val="#wm#"/>
  <p:tag name="KSO_WM_UNIT_TYPE" val="i"/>
  <p:tag name="KSO_WM_UNIT_ID" val="custom20184862_12*i*1"/>
  <p:tag name="KSO_WM_TEMPLATE_CATEGORY" val="custom"/>
  <p:tag name="KSO_WM_TEMPLATE_INDEX" val="20184862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background20184520_28"/>
  <p:tag name="KSO_WM_TEMPLATE_CATEGORY" val="custom"/>
  <p:tag name="KSO_WM_TEMPLATE_INDEX" val="20184862"/>
  <p:tag name="KSO_WM_SLIDE_ID" val="custom20184862_30"/>
  <p:tag name="KSO_WM_SLIDE_INDEX" val="30"/>
  <p:tag name="KSO_WM_TEMPLATE_SUBCATEGORY" val="0"/>
  <p:tag name="KSO_WM_SLIDE_SUBTYPE" val="pureTxt"/>
  <p:tag name="KSO_WM_TEMPLATE_MASTER_TYPE" val="1"/>
  <p:tag name="KSO_WM_TEMPLATE_COLOR_TYPE" val="1"/>
  <p:tag name="KSO_WM_SPECIAL_SOURCE" val="bdnull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20184862"/>
  <p:tag name="KSO_WM_UNIT_LAYERLEVEL" val="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ID" val="custom20184862_30*a*1"/>
  <p:tag name="KSO_WM_UNIT_NOCLEAR" val="1"/>
  <p:tag name="KSO_WM_UNIT_DIAGRAM_ISNUMVISUAL" val="0"/>
  <p:tag name="KSO_WM_UNIT_DIAGRAM_ISREFERUNIT" val="0"/>
  <p:tag name="KSO_WM_UNIT_TYPE" val="a"/>
  <p:tag name="KSO_WM_UNIT_INDEX" val="1"/>
  <p:tag name="KSO_WM_UNIT_PRESET_TEXT" val="THANK YOU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课程主题1">
  <a:themeElements>
    <a:clrScheme name="1.1.1.1.1.1.1.20184862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汉仪旗黑-85S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程主题1" id="{31DCF548-0AB9-4387-BB6E-BEBF7DD58B3E}" vid="{0720AAA4-DC49-4EF7-82D1-86C2FF0D235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课程主题1</Template>
  <TotalTime>2275</TotalTime>
  <Words>2810</Words>
  <Application>Microsoft Office PowerPoint</Application>
  <PresentationFormat>宽屏</PresentationFormat>
  <Paragraphs>346</Paragraphs>
  <Slides>20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等线</vt:lpstr>
      <vt:lpstr>仿宋_GB2312</vt:lpstr>
      <vt:lpstr>黑体</vt:lpstr>
      <vt:lpstr>华文新魏</vt:lpstr>
      <vt:lpstr>宋体</vt:lpstr>
      <vt:lpstr>微软雅黑</vt:lpstr>
      <vt:lpstr>幼圆</vt:lpstr>
      <vt:lpstr>Arial</vt:lpstr>
      <vt:lpstr>Broadway</vt:lpstr>
      <vt:lpstr>Calibri</vt:lpstr>
      <vt:lpstr>Wingdings</vt:lpstr>
      <vt:lpstr>课程主题1</vt:lpstr>
      <vt:lpstr>PowerPoint 演示文稿</vt:lpstr>
      <vt:lpstr>创客海——保姆级51单片机教学课程  </vt:lpstr>
      <vt:lpstr>PowerPoint 演示文稿</vt:lpstr>
      <vt:lpstr>PowerPoint 演示文稿</vt:lpstr>
      <vt:lpstr>0. 计算机语言</vt:lpstr>
      <vt:lpstr>1. 进制转换</vt:lpstr>
      <vt:lpstr>1. 进制转换</vt:lpstr>
      <vt:lpstr>2. 位与字节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KM26637</dc:creator>
  <cp:lastModifiedBy>KM26637</cp:lastModifiedBy>
  <cp:revision>8</cp:revision>
  <dcterms:created xsi:type="dcterms:W3CDTF">2022-05-17T15:34:02Z</dcterms:created>
  <dcterms:modified xsi:type="dcterms:W3CDTF">2022-06-17T04:58:26Z</dcterms:modified>
</cp:coreProperties>
</file>